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0" r:id="rId4"/>
    <p:sldId id="276" r:id="rId5"/>
    <p:sldId id="27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9" r:id="rId21"/>
    <p:sldId id="280" r:id="rId22"/>
    <p:sldId id="281" r:id="rId23"/>
    <p:sldId id="274" r:id="rId24"/>
    <p:sldId id="275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4D57A5-5B94-4263-A37F-FD82BE175B32}" v="3" dt="2024-11-24T22:28:49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7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Rossetti" userId="b78ffeaa6130f024" providerId="LiveId" clId="{6E4D57A5-5B94-4263-A37F-FD82BE175B32}"/>
    <pc:docChg chg="custSel delSld modSld">
      <pc:chgData name="David Rossetti" userId="b78ffeaa6130f024" providerId="LiveId" clId="{6E4D57A5-5B94-4263-A37F-FD82BE175B32}" dt="2024-11-24T22:27:31.929" v="48"/>
      <pc:docMkLst>
        <pc:docMk/>
      </pc:docMkLst>
      <pc:sldChg chg="del">
        <pc:chgData name="David Rossetti" userId="b78ffeaa6130f024" providerId="LiveId" clId="{6E4D57A5-5B94-4263-A37F-FD82BE175B32}" dt="2024-11-24T22:07:39.365" v="1" actId="2696"/>
        <pc:sldMkLst>
          <pc:docMk/>
          <pc:sldMk cId="2342340748" sldId="258"/>
        </pc:sldMkLst>
      </pc:sldChg>
      <pc:sldChg chg="modSp mod">
        <pc:chgData name="David Rossetti" userId="b78ffeaa6130f024" providerId="LiveId" clId="{6E4D57A5-5B94-4263-A37F-FD82BE175B32}" dt="2024-11-24T22:10:21.703" v="18"/>
        <pc:sldMkLst>
          <pc:docMk/>
          <pc:sldMk cId="1520974144" sldId="259"/>
        </pc:sldMkLst>
        <pc:spChg chg="mod">
          <ac:chgData name="David Rossetti" userId="b78ffeaa6130f024" providerId="LiveId" clId="{6E4D57A5-5B94-4263-A37F-FD82BE175B32}" dt="2024-11-24T22:10:21.703" v="18"/>
          <ac:spMkLst>
            <pc:docMk/>
            <pc:sldMk cId="1520974144" sldId="259"/>
            <ac:spMk id="3" creationId="{7FDB58C1-B6FB-3B4F-71C3-DD2209D1ED85}"/>
          </ac:spMkLst>
        </pc:spChg>
      </pc:sldChg>
      <pc:sldChg chg="modSp mod">
        <pc:chgData name="David Rossetti" userId="b78ffeaa6130f024" providerId="LiveId" clId="{6E4D57A5-5B94-4263-A37F-FD82BE175B32}" dt="2024-11-24T22:11:43.573" v="23" actId="20577"/>
        <pc:sldMkLst>
          <pc:docMk/>
          <pc:sldMk cId="199232521" sldId="260"/>
        </pc:sldMkLst>
        <pc:spChg chg="mod">
          <ac:chgData name="David Rossetti" userId="b78ffeaa6130f024" providerId="LiveId" clId="{6E4D57A5-5B94-4263-A37F-FD82BE175B32}" dt="2024-11-24T22:11:43.573" v="23" actId="20577"/>
          <ac:spMkLst>
            <pc:docMk/>
            <pc:sldMk cId="199232521" sldId="260"/>
            <ac:spMk id="3" creationId="{FCB45028-4F9B-B276-BD51-ACD7456DE988}"/>
          </ac:spMkLst>
        </pc:spChg>
      </pc:sldChg>
      <pc:sldChg chg="modSp mod">
        <pc:chgData name="David Rossetti" userId="b78ffeaa6130f024" providerId="LiveId" clId="{6E4D57A5-5B94-4263-A37F-FD82BE175B32}" dt="2024-11-24T22:12:34.990" v="24" actId="20577"/>
        <pc:sldMkLst>
          <pc:docMk/>
          <pc:sldMk cId="2623127260" sldId="261"/>
        </pc:sldMkLst>
        <pc:spChg chg="mod">
          <ac:chgData name="David Rossetti" userId="b78ffeaa6130f024" providerId="LiveId" clId="{6E4D57A5-5B94-4263-A37F-FD82BE175B32}" dt="2024-11-24T22:12:34.990" v="24" actId="20577"/>
          <ac:spMkLst>
            <pc:docMk/>
            <pc:sldMk cId="2623127260" sldId="261"/>
            <ac:spMk id="3" creationId="{391A26BB-A062-1827-7577-558DF4DC07FF}"/>
          </ac:spMkLst>
        </pc:spChg>
      </pc:sldChg>
      <pc:sldChg chg="modSp mod">
        <pc:chgData name="David Rossetti" userId="b78ffeaa6130f024" providerId="LiveId" clId="{6E4D57A5-5B94-4263-A37F-FD82BE175B32}" dt="2024-11-24T22:14:35.689" v="28" actId="20577"/>
        <pc:sldMkLst>
          <pc:docMk/>
          <pc:sldMk cId="2820003111" sldId="263"/>
        </pc:sldMkLst>
        <pc:spChg chg="mod">
          <ac:chgData name="David Rossetti" userId="b78ffeaa6130f024" providerId="LiveId" clId="{6E4D57A5-5B94-4263-A37F-FD82BE175B32}" dt="2024-11-24T22:14:35.689" v="28" actId="20577"/>
          <ac:spMkLst>
            <pc:docMk/>
            <pc:sldMk cId="2820003111" sldId="263"/>
            <ac:spMk id="3" creationId="{50F1AC47-60FA-E5D3-F5D2-5CF8B67D7124}"/>
          </ac:spMkLst>
        </pc:spChg>
      </pc:sldChg>
      <pc:sldChg chg="modSp mod">
        <pc:chgData name="David Rossetti" userId="b78ffeaa6130f024" providerId="LiveId" clId="{6E4D57A5-5B94-4263-A37F-FD82BE175B32}" dt="2024-11-24T22:16:57.565" v="36" actId="114"/>
        <pc:sldMkLst>
          <pc:docMk/>
          <pc:sldMk cId="1076384573" sldId="264"/>
        </pc:sldMkLst>
        <pc:spChg chg="mod">
          <ac:chgData name="David Rossetti" userId="b78ffeaa6130f024" providerId="LiveId" clId="{6E4D57A5-5B94-4263-A37F-FD82BE175B32}" dt="2024-11-24T22:16:57.565" v="36" actId="114"/>
          <ac:spMkLst>
            <pc:docMk/>
            <pc:sldMk cId="1076384573" sldId="264"/>
            <ac:spMk id="3" creationId="{6721D699-7059-3F81-287D-D1193096D4FC}"/>
          </ac:spMkLst>
        </pc:spChg>
      </pc:sldChg>
      <pc:sldChg chg="modSp mod">
        <pc:chgData name="David Rossetti" userId="b78ffeaa6130f024" providerId="LiveId" clId="{6E4D57A5-5B94-4263-A37F-FD82BE175B32}" dt="2024-11-24T22:06:23.209" v="0" actId="113"/>
        <pc:sldMkLst>
          <pc:docMk/>
          <pc:sldMk cId="583027993" sldId="270"/>
        </pc:sldMkLst>
        <pc:spChg chg="mod">
          <ac:chgData name="David Rossetti" userId="b78ffeaa6130f024" providerId="LiveId" clId="{6E4D57A5-5B94-4263-A37F-FD82BE175B32}" dt="2024-11-24T22:06:23.209" v="0" actId="113"/>
          <ac:spMkLst>
            <pc:docMk/>
            <pc:sldMk cId="583027993" sldId="270"/>
            <ac:spMk id="3" creationId="{7C1E7F51-323F-7A22-C2F5-DB586E8AA961}"/>
          </ac:spMkLst>
        </pc:spChg>
      </pc:sldChg>
      <pc:sldChg chg="modSp mod">
        <pc:chgData name="David Rossetti" userId="b78ffeaa6130f024" providerId="LiveId" clId="{6E4D57A5-5B94-4263-A37F-FD82BE175B32}" dt="2024-11-24T22:22:41.139" v="44" actId="27636"/>
        <pc:sldMkLst>
          <pc:docMk/>
          <pc:sldMk cId="223232395" sldId="272"/>
        </pc:sldMkLst>
        <pc:spChg chg="mod">
          <ac:chgData name="David Rossetti" userId="b78ffeaa6130f024" providerId="LiveId" clId="{6E4D57A5-5B94-4263-A37F-FD82BE175B32}" dt="2024-11-24T22:22:41.139" v="44" actId="27636"/>
          <ac:spMkLst>
            <pc:docMk/>
            <pc:sldMk cId="223232395" sldId="272"/>
            <ac:spMk id="3" creationId="{3742CDBA-6FBC-694E-F4DA-CE4E1C0E344B}"/>
          </ac:spMkLst>
        </pc:spChg>
      </pc:sldChg>
      <pc:sldChg chg="modSp mod">
        <pc:chgData name="David Rossetti" userId="b78ffeaa6130f024" providerId="LiveId" clId="{6E4D57A5-5B94-4263-A37F-FD82BE175B32}" dt="2024-11-24T22:27:31.929" v="48"/>
        <pc:sldMkLst>
          <pc:docMk/>
          <pc:sldMk cId="483393088" sldId="274"/>
        </pc:sldMkLst>
        <pc:spChg chg="mod">
          <ac:chgData name="David Rossetti" userId="b78ffeaa6130f024" providerId="LiveId" clId="{6E4D57A5-5B94-4263-A37F-FD82BE175B32}" dt="2024-11-24T22:27:31.929" v="48"/>
          <ac:spMkLst>
            <pc:docMk/>
            <pc:sldMk cId="483393088" sldId="274"/>
            <ac:spMk id="3" creationId="{26B0C54D-D071-2E1B-C45C-1367860F1BA0}"/>
          </ac:spMkLst>
        </pc:spChg>
      </pc:sldChg>
      <pc:sldChg chg="modSp mod">
        <pc:chgData name="David Rossetti" userId="b78ffeaa6130f024" providerId="LiveId" clId="{6E4D57A5-5B94-4263-A37F-FD82BE175B32}" dt="2024-11-24T22:08:16.675" v="14" actId="6549"/>
        <pc:sldMkLst>
          <pc:docMk/>
          <pc:sldMk cId="3205748200" sldId="276"/>
        </pc:sldMkLst>
        <pc:spChg chg="mod">
          <ac:chgData name="David Rossetti" userId="b78ffeaa6130f024" providerId="LiveId" clId="{6E4D57A5-5B94-4263-A37F-FD82BE175B32}" dt="2024-11-24T22:08:16.675" v="14" actId="6549"/>
          <ac:spMkLst>
            <pc:docMk/>
            <pc:sldMk cId="3205748200" sldId="276"/>
            <ac:spMk id="3" creationId="{11C0F6B2-C207-B678-13C3-43DF3E138ECF}"/>
          </ac:spMkLst>
        </pc:spChg>
      </pc:sldChg>
      <pc:sldChg chg="modSp mod">
        <pc:chgData name="David Rossetti" userId="b78ffeaa6130f024" providerId="LiveId" clId="{6E4D57A5-5B94-4263-A37F-FD82BE175B32}" dt="2024-11-24T22:08:41.880" v="16" actId="6549"/>
        <pc:sldMkLst>
          <pc:docMk/>
          <pc:sldMk cId="2883331995" sldId="277"/>
        </pc:sldMkLst>
        <pc:spChg chg="mod">
          <ac:chgData name="David Rossetti" userId="b78ffeaa6130f024" providerId="LiveId" clId="{6E4D57A5-5B94-4263-A37F-FD82BE175B32}" dt="2024-11-24T22:08:41.880" v="16" actId="6549"/>
          <ac:spMkLst>
            <pc:docMk/>
            <pc:sldMk cId="2883331995" sldId="277"/>
            <ac:spMk id="3" creationId="{11C0F6B2-C207-B678-13C3-43DF3E138ECF}"/>
          </ac:spMkLst>
        </pc:spChg>
      </pc:sldChg>
      <pc:sldChg chg="modSp mod">
        <pc:chgData name="David Rossetti" userId="b78ffeaa6130f024" providerId="LiveId" clId="{6E4D57A5-5B94-4263-A37F-FD82BE175B32}" dt="2024-11-24T22:24:30.175" v="45" actId="255"/>
        <pc:sldMkLst>
          <pc:docMk/>
          <pc:sldMk cId="2759175501" sldId="279"/>
        </pc:sldMkLst>
        <pc:spChg chg="mod">
          <ac:chgData name="David Rossetti" userId="b78ffeaa6130f024" providerId="LiveId" clId="{6E4D57A5-5B94-4263-A37F-FD82BE175B32}" dt="2024-11-24T22:24:30.175" v="45" actId="255"/>
          <ac:spMkLst>
            <pc:docMk/>
            <pc:sldMk cId="2759175501" sldId="279"/>
            <ac:spMk id="7" creationId="{A5A63F5A-E3C0-C041-762B-2E1F7F3FFFF9}"/>
          </ac:spMkLst>
        </pc:spChg>
      </pc:sldChg>
      <pc:sldChg chg="modSp mod">
        <pc:chgData name="David Rossetti" userId="b78ffeaa6130f024" providerId="LiveId" clId="{6E4D57A5-5B94-4263-A37F-FD82BE175B32}" dt="2024-11-24T22:25:50.931" v="47" actId="113"/>
        <pc:sldMkLst>
          <pc:docMk/>
          <pc:sldMk cId="743865313" sldId="281"/>
        </pc:sldMkLst>
        <pc:spChg chg="mod">
          <ac:chgData name="David Rossetti" userId="b78ffeaa6130f024" providerId="LiveId" clId="{6E4D57A5-5B94-4263-A37F-FD82BE175B32}" dt="2024-11-24T22:25:50.931" v="47" actId="113"/>
          <ac:spMkLst>
            <pc:docMk/>
            <pc:sldMk cId="743865313" sldId="281"/>
            <ac:spMk id="7" creationId="{871540A0-3DC3-FF19-2C00-3A72A788876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4D87-7AAB-46E5-A438-80F779383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D6809-3C52-7DF2-E7FA-5637C411B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63E39-C3A5-0C3F-5F1D-2CEBA1F9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AAE6B-8059-4B78-BF8E-D023F66DE873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D51C6-E6D4-B2DC-DFB5-7AE69B961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C23A9-50AA-2457-8BAC-758E6D786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E646-6864-45D4-B203-57955FFA48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3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4144-DDDC-D9E5-8565-F40C5377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1E0EEB-AB7D-2886-142D-B58B6D86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0B74A-7B4D-5B4A-BC1B-DC2759A3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AAE6B-8059-4B78-BF8E-D023F66DE873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FEE30-B6F9-043F-9A40-AE12161C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B9BEA-73EF-5F2A-9CE6-E9BFA8627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E646-6864-45D4-B203-57955FFA48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654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B66489-2A84-2979-91DC-5EC9F5B667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1DE48E-DD20-2795-29FF-9F4555919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14ED8-9868-97B2-654B-BFC03E61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AAE6B-8059-4B78-BF8E-D023F66DE873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29811-F6AD-B17C-2FF2-E993BEA89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EB826-1C50-E5B9-491B-17821D2D4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E646-6864-45D4-B203-57955FFA48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0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4A4D2-3F01-784B-3439-899B14E4F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22CE0-2460-F01B-8EA4-9208A56F8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E8E82-7D5C-2FBF-1678-7329A2CA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AAE6B-8059-4B78-BF8E-D023F66DE873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A806C-9BA1-73BE-F834-E9A25837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369A5-A989-75FA-3861-51D4722C0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E646-6864-45D4-B203-57955FFA48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2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F5BF2-6995-C9B2-4DA7-62808CF01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16171-EC98-DE1A-A09F-8DADB61BE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41D80-9AED-4BA3-E764-BD965E3B4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AAE6B-8059-4B78-BF8E-D023F66DE873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AD491-9E8A-2438-D002-C7FD16DE6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4B38F-2030-B317-44BD-CE0E54456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E646-6864-45D4-B203-57955FFA48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51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839FA-85C8-255B-BC58-5F0A81CE4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60C53-F23B-D43F-9224-E14702EF0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BEA69E-A4D3-1CD9-AEAF-4ED15B4DF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26FF1-EB1F-DC25-1973-ABC143E5C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AAE6B-8059-4B78-BF8E-D023F66DE873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3AD5D-32C4-603B-3573-E33BA8D29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90248-C760-9939-2C87-543CA37D1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E646-6864-45D4-B203-57955FFA48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50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885B7-4A17-5BCF-2CCE-DB068ECED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44950-BC92-815A-1EF6-C9B57A86C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7EEF15-45AB-811E-F726-7A54DCCDF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4F459-8C97-DE7E-C5B1-B5307E44E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08F742-C5EF-B864-4033-CD788F503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7F5A93-816A-26B8-625B-1ECA09E59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AAE6B-8059-4B78-BF8E-D023F66DE873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C6A7D3-27A7-4233-96CF-418FC6C7B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6C2D31-145E-AD5E-7868-68125265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E646-6864-45D4-B203-57955FFA48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71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6D870-7D78-CECC-7356-909ECE5A9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856805-EADC-393E-4C67-CE8E180F8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AAE6B-8059-4B78-BF8E-D023F66DE873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9C70E9-6767-F6DC-7D50-D03CA489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A1AF6-44BC-8042-A275-E0E79D7F6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E646-6864-45D4-B203-57955FFA48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69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A9D608-7EB8-859D-34B0-51501B3F3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AAE6B-8059-4B78-BF8E-D023F66DE873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FC0A0-D9A0-2092-F1CD-5991ACADF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9E0E8-B994-7980-94B4-EB87731F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E646-6864-45D4-B203-57955FFA48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4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B3982-A78C-4FBB-CFBE-C87D35318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3AAEC-338E-63C4-9146-C588ADF3C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004006-0241-5A31-E0BD-6E1B61082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616B2C-FC4D-44D9-F91F-6D6437116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AAE6B-8059-4B78-BF8E-D023F66DE873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6C1917-EAA9-0F81-B801-522ED002C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F1108-C568-6270-22CE-313A6CD44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E646-6864-45D4-B203-57955FFA48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93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BCC39-C2B9-093E-441C-D03CEC04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E37ECE-9B20-0683-40F3-CC8B47817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125823-2A47-2F3C-7B7D-8F5849674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CEEA6-5527-62B3-ADC5-83E7DC8EF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AAE6B-8059-4B78-BF8E-D023F66DE873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3F959-E6AB-30B7-7D7A-79FEA4D2A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6540E-C7C3-1C29-89FE-54AB4979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E646-6864-45D4-B203-57955FFA48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96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FD3D25-53A4-C6E8-DAD7-6B14713F0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4EF40-66E2-613D-379D-1F6C96CC2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8612C-14F4-E83A-E02F-B305548A0B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2AAE6B-8059-4B78-BF8E-D023F66DE873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0337D-4DAA-F670-0A5D-306A66991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C5486-D7BF-6274-2009-EA42D3A15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86E646-6864-45D4-B203-57955FFA48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89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BD63D-0ECE-98E9-F2E7-7B77C4A3E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>
                <a:latin typeface="Aptos Black" panose="020B0004020202020204" pitchFamily="34" charset="0"/>
              </a:rPr>
              <a:t>All About Getters:</a:t>
            </a:r>
            <a:br>
              <a:rPr lang="en-US" dirty="0">
                <a:latin typeface="Aptos Black" panose="020B0004020202020204" pitchFamily="34" charset="0"/>
              </a:rPr>
            </a:br>
            <a:r>
              <a:rPr lang="en-US" sz="4900" dirty="0">
                <a:latin typeface="Aptos Black" panose="020B0004020202020204" pitchFamily="34" charset="0"/>
              </a:rPr>
              <a:t>Vacuuming Out Vacuum Tubes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4E540-C007-1E36-6E0C-84225479D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2010" y="4457822"/>
            <a:ext cx="5336052" cy="16557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Brian Belanger</a:t>
            </a:r>
          </a:p>
          <a:p>
            <a:pPr algn="l"/>
            <a:r>
              <a:rPr lang="en-US" sz="3600" b="1" dirty="0"/>
              <a:t>Curator, NCRTV Museum</a:t>
            </a:r>
          </a:p>
        </p:txBody>
      </p:sp>
      <p:pic>
        <p:nvPicPr>
          <p:cNvPr id="5" name="Picture 4" descr="A blue sign with white text&#10;&#10;Description automatically generated">
            <a:extLst>
              <a:ext uri="{FF2B5EF4-FFF2-40B4-BE49-F238E27FC236}">
                <a16:creationId xmlns:a16="http://schemas.microsoft.com/office/drawing/2014/main" id="{AEFB6760-3B1F-A9AE-EA7C-8EEF555D4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54" y="3502096"/>
            <a:ext cx="3143836" cy="2852285"/>
          </a:xfrm>
          <a:prstGeom prst="rect">
            <a:avLst/>
          </a:prstGeom>
        </p:spPr>
      </p:pic>
      <p:pic>
        <p:nvPicPr>
          <p:cNvPr id="7" name="Picture 6" descr="A close up of a light bulb&#10;&#10;Description automatically generated">
            <a:extLst>
              <a:ext uri="{FF2B5EF4-FFF2-40B4-BE49-F238E27FC236}">
                <a16:creationId xmlns:a16="http://schemas.microsoft.com/office/drawing/2014/main" id="{CEEBC879-32DD-0F59-DE37-85BA5D107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946" y="2931487"/>
            <a:ext cx="1865449" cy="34228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0447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12537-AD45-4ACF-19F1-AA91FCD23F0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Early Tubes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1AC47-60FA-E5D3-F5D2-5CF8B67D7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Early tubes apparently did not use getters:</a:t>
            </a:r>
          </a:p>
          <a:p>
            <a:pPr marL="0" indent="0">
              <a:buNone/>
            </a:pPr>
            <a:endParaRPr lang="en-US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/>
              <a:t> Fleming’s diode valve (he specified the highest possible vacuum)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/>
              <a:t> De Forest’s triode Audion (it had residual gas)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/>
              <a:t> Western Electric VT-1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Prior to WW I, people were only beginning to understand the physics of tubes!</a:t>
            </a:r>
          </a:p>
        </p:txBody>
      </p:sp>
      <p:pic>
        <p:nvPicPr>
          <p:cNvPr id="5" name="Picture 4" descr="A close up of a light bulb&#10;&#10;Description automatically generated">
            <a:extLst>
              <a:ext uri="{FF2B5EF4-FFF2-40B4-BE49-F238E27FC236}">
                <a16:creationId xmlns:a16="http://schemas.microsoft.com/office/drawing/2014/main" id="{6168997A-92CE-3B86-7BA1-A79418AC7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40839" y="3050346"/>
            <a:ext cx="1341685" cy="276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03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731D7-4FA8-B080-A214-3683CCE4727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When Were Getters First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1D699-7059-3F81-287D-D1193096D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Gerald Tyne says some GE tubes as early as 1917-18 had getters, but GE was more sophisticated than most companies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A tube designed by H. J. Round in England circa 1914 had a pellet of asbestos in its tip that could be heated with a match to modify the degree of vacuum--presumably to </a:t>
            </a:r>
            <a:r>
              <a:rPr lang="en-US" b="1" i="1" dirty="0"/>
              <a:t>increase</a:t>
            </a:r>
            <a:r>
              <a:rPr lang="en-US" b="1" dirty="0"/>
              <a:t> gas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Getters were uncommon until GE introduced the thoriated tungsten filament around 1921 because it was more adversely affected by residual gas than previous filaments</a:t>
            </a:r>
          </a:p>
        </p:txBody>
      </p:sp>
    </p:spTree>
    <p:extLst>
      <p:ext uri="{BB962C8B-B14F-4D97-AF65-F5344CB8AC3E}">
        <p14:creationId xmlns:p14="http://schemas.microsoft.com/office/powerpoint/2010/main" val="1076384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21E61-B789-2415-561D-CB83CAB5B7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Lime Getters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E9379-E240-BC84-9DA1-42861CD1F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421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earliest Westinghouse tubes did NOT use getters, but later WD-11 and WD-12 tubes did</a:t>
            </a:r>
          </a:p>
        </p:txBody>
      </p:sp>
      <p:pic>
        <p:nvPicPr>
          <p:cNvPr id="5" name="Picture 4" descr="A close-up of a light bulb&#10;&#10;Description automatically generated">
            <a:extLst>
              <a:ext uri="{FF2B5EF4-FFF2-40B4-BE49-F238E27FC236}">
                <a16:creationId xmlns:a16="http://schemas.microsoft.com/office/drawing/2014/main" id="{2F2C8EDF-A7AF-F593-44EF-B948EA5CE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701" y="2227384"/>
            <a:ext cx="7230253" cy="3481753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C722D45A-47E6-9F5C-7B1E-C2BBDA9DE656}"/>
              </a:ext>
            </a:extLst>
          </p:cNvPr>
          <p:cNvSpPr/>
          <p:nvPr/>
        </p:nvSpPr>
        <p:spPr>
          <a:xfrm>
            <a:off x="7995139" y="4489939"/>
            <a:ext cx="468923" cy="1863969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543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F9DC9-17C2-1EE2-110B-3EE085D8288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Phosphorus Getters</a:t>
            </a:r>
          </a:p>
        </p:txBody>
      </p:sp>
      <p:pic>
        <p:nvPicPr>
          <p:cNvPr id="5" name="Content Placeholder 4" descr="A light bulb with a yellow liquid inside&#10;&#10;Description automatically generated">
            <a:extLst>
              <a:ext uri="{FF2B5EF4-FFF2-40B4-BE49-F238E27FC236}">
                <a16:creationId xmlns:a16="http://schemas.microsoft.com/office/drawing/2014/main" id="{9BB6DBB0-1764-D208-9130-7C82FD0A5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611" y="1884239"/>
            <a:ext cx="3089014" cy="4608635"/>
          </a:xfr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33345D-622E-6278-9124-954F26F18243}"/>
              </a:ext>
            </a:extLst>
          </p:cNvPr>
          <p:cNvSpPr txBox="1"/>
          <p:nvPr/>
        </p:nvSpPr>
        <p:spPr>
          <a:xfrm>
            <a:off x="838200" y="2051538"/>
            <a:ext cx="6195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GE tubes made at the Nela Park Plant near Cleveland used red phosphorus getters in the early 1920s</a:t>
            </a:r>
          </a:p>
        </p:txBody>
      </p:sp>
    </p:spTree>
    <p:extLst>
      <p:ext uri="{BB962C8B-B14F-4D97-AF65-F5344CB8AC3E}">
        <p14:creationId xmlns:p14="http://schemas.microsoft.com/office/powerpoint/2010/main" val="94652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D4EC7-350E-8131-6D98-2E0C4F31295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Magnesium Getters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253C4-2A0D-E3D5-C5D0-E572681B0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86707"/>
            <a:ext cx="4133851" cy="4090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GE tubes made at the Harrison, NJ factory used magnesium getters</a:t>
            </a:r>
          </a:p>
        </p:txBody>
      </p:sp>
      <p:pic>
        <p:nvPicPr>
          <p:cNvPr id="5" name="Picture 4" descr="A broken light bulb on a white cloth&#10;&#10;Description automatically generated">
            <a:extLst>
              <a:ext uri="{FF2B5EF4-FFF2-40B4-BE49-F238E27FC236}">
                <a16:creationId xmlns:a16="http://schemas.microsoft.com/office/drawing/2014/main" id="{F74A1676-B847-86E7-E460-DABF4233C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263" y="1973201"/>
            <a:ext cx="6060537" cy="45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08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BA4D-0328-D5C9-A145-1645EF7DF16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Color NOT Due to a Getter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46494-BF12-96EC-6DD9-D5E6DE5AD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045" y="2235933"/>
            <a:ext cx="6739305" cy="3566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Arcturus and Brightson blue glass tubes</a:t>
            </a:r>
          </a:p>
        </p:txBody>
      </p:sp>
      <p:pic>
        <p:nvPicPr>
          <p:cNvPr id="5" name="Picture 4" descr="A blue tube with a black cap&#10;&#10;Description automatically generated">
            <a:extLst>
              <a:ext uri="{FF2B5EF4-FFF2-40B4-BE49-F238E27FC236}">
                <a16:creationId xmlns:a16="http://schemas.microsoft.com/office/drawing/2014/main" id="{38411781-B2DE-5468-0A3B-47A0FFB4E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08486" y="2766704"/>
            <a:ext cx="4627080" cy="282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68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AFA1D-C7FA-29B3-9475-6BFC297BC3A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“Hard” vs. “Soft” Tubes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EAB09-BADD-B600-F7D7-7745E722D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3502"/>
            <a:ext cx="10515600" cy="31449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01A amplifier tubes were “hard” tubes (high vacuum)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00A detector tubes were “soft” tubes (with gas)</a:t>
            </a:r>
          </a:p>
        </p:txBody>
      </p:sp>
    </p:spTree>
    <p:extLst>
      <p:ext uri="{BB962C8B-B14F-4D97-AF65-F5344CB8AC3E}">
        <p14:creationId xmlns:p14="http://schemas.microsoft.com/office/powerpoint/2010/main" val="3894096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32942-6E7A-B72D-6A8C-E13B83D5592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Getters vs. Keepers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21A43-F410-BD99-1051-A899B2758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692" y="2142148"/>
            <a:ext cx="10515600" cy="3766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Getters remove most residual gas during manufacturing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Most getters </a:t>
            </a:r>
            <a:r>
              <a:rPr lang="en-US" b="1" i="1" dirty="0"/>
              <a:t>continue</a:t>
            </a:r>
            <a:r>
              <a:rPr lang="en-US" b="1" dirty="0"/>
              <a:t> to absorb gas molecules released during the life of the tube (“keepers”)</a:t>
            </a:r>
          </a:p>
        </p:txBody>
      </p:sp>
    </p:spTree>
    <p:extLst>
      <p:ext uri="{BB962C8B-B14F-4D97-AF65-F5344CB8AC3E}">
        <p14:creationId xmlns:p14="http://schemas.microsoft.com/office/powerpoint/2010/main" val="492909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BD98D-B596-A3B7-6340-04CEAD1C621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Flashing the Getter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2CDBA-6FBC-694E-F4DA-CE4E1C0E3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Lime getters are applied just before evacuating and sealing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Magnesium, phosphorus, and barium getters are flashed (vaporized by rapid heating) at the end of evacuation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Some magnesium getters covered almost the entire glass envelope, others just a small area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</a:t>
            </a:r>
            <a:r>
              <a:rPr lang="en-US" b="1" dirty="0" err="1"/>
              <a:t>Youtube</a:t>
            </a:r>
            <a:r>
              <a:rPr lang="en-US" b="1" dirty="0"/>
              <a:t> video of getter flashing: </a:t>
            </a:r>
          </a:p>
          <a:p>
            <a:pPr marL="0" indent="0">
              <a:buNone/>
            </a:pPr>
            <a:r>
              <a:rPr lang="en-US" b="1" dirty="0"/>
              <a:t>    https://www.youtube.com/watch?v=DHreikPrRdU</a:t>
            </a:r>
          </a:p>
        </p:txBody>
      </p:sp>
    </p:spTree>
    <p:extLst>
      <p:ext uri="{BB962C8B-B14F-4D97-AF65-F5344CB8AC3E}">
        <p14:creationId xmlns:p14="http://schemas.microsoft.com/office/powerpoint/2010/main" val="223232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E127E-37A8-2E00-4BF7-5E7A5B06D0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Getter 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CBDB9-105D-DF8F-D644-3AE188921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In receiving tubes: attached to the anode (plate)</a:t>
            </a:r>
          </a:p>
          <a:p>
            <a:pPr marL="0" indent="0">
              <a:buNone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In transmitting tubes: often a separately heated electrode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Placement must be adjusted so the deposited getter material does not cause short circuits between elements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In transmitting tubes, too much getter on the glass causes heat to be reflected back into the tube</a:t>
            </a:r>
          </a:p>
        </p:txBody>
      </p:sp>
    </p:spTree>
    <p:extLst>
      <p:ext uri="{BB962C8B-B14F-4D97-AF65-F5344CB8AC3E}">
        <p14:creationId xmlns:p14="http://schemas.microsoft.com/office/powerpoint/2010/main" val="4226711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084A6-B905-300F-031B-BF7770EC388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What is a Getter?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15789-A4A4-8CA8-31A3-D83407500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4886"/>
            <a:ext cx="10515600" cy="3543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Answer: </a:t>
            </a:r>
            <a:r>
              <a:rPr lang="en-US" sz="4000" dirty="0"/>
              <a:t>a substance put into a vacuum tube to remove residual gases—to “Get” or trap gas molecules that the evacuation process failed to remove</a:t>
            </a:r>
          </a:p>
        </p:txBody>
      </p:sp>
    </p:spTree>
    <p:extLst>
      <p:ext uri="{BB962C8B-B14F-4D97-AF65-F5344CB8AC3E}">
        <p14:creationId xmlns:p14="http://schemas.microsoft.com/office/powerpoint/2010/main" val="1198722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BCB641-5370-7EF8-A75B-C10939145E8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/>
              <a:t>Getter styles</a:t>
            </a:r>
          </a:p>
        </p:txBody>
      </p:sp>
      <p:pic>
        <p:nvPicPr>
          <p:cNvPr id="6" name="Picture 5" descr="Close-up of a vacuum tube&#10;&#10;Description automatically generated">
            <a:extLst>
              <a:ext uri="{FF2B5EF4-FFF2-40B4-BE49-F238E27FC236}">
                <a16:creationId xmlns:a16="http://schemas.microsoft.com/office/drawing/2014/main" id="{4CC174DD-9A7B-9F44-3DD8-F60E71459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068" y="2040139"/>
            <a:ext cx="4959501" cy="3973800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A63F5A-E3C0-C041-762B-2E1F7F3FFFF9}"/>
              </a:ext>
            </a:extLst>
          </p:cNvPr>
          <p:cNvSpPr txBox="1"/>
          <p:nvPr/>
        </p:nvSpPr>
        <p:spPr>
          <a:xfrm>
            <a:off x="937846" y="2321169"/>
            <a:ext cx="43258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D-shape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Halo shape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A-frame</a:t>
            </a:r>
          </a:p>
        </p:txBody>
      </p:sp>
    </p:spTree>
    <p:extLst>
      <p:ext uri="{BB962C8B-B14F-4D97-AF65-F5344CB8AC3E}">
        <p14:creationId xmlns:p14="http://schemas.microsoft.com/office/powerpoint/2010/main" val="2759175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A659B-E2B5-46D4-DF2C-8AF4B936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215" y="3383209"/>
            <a:ext cx="4613031" cy="1034196"/>
          </a:xfr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Type 80 Rectifier</a:t>
            </a:r>
          </a:p>
        </p:txBody>
      </p:sp>
      <p:pic>
        <p:nvPicPr>
          <p:cNvPr id="5" name="Picture 4" descr="A close-up of a light bulb&#10;&#10;Description automatically generated">
            <a:extLst>
              <a:ext uri="{FF2B5EF4-FFF2-40B4-BE49-F238E27FC236}">
                <a16:creationId xmlns:a16="http://schemas.microsoft.com/office/drawing/2014/main" id="{FC8EE3A1-2A31-89C7-258F-84724ED3B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9570" y="1090527"/>
            <a:ext cx="5125413" cy="59618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46572816-B021-7246-504D-F625CC72B161}"/>
              </a:ext>
            </a:extLst>
          </p:cNvPr>
          <p:cNvSpPr/>
          <p:nvPr/>
        </p:nvSpPr>
        <p:spPr>
          <a:xfrm>
            <a:off x="4278923" y="1148861"/>
            <a:ext cx="504092" cy="174673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ECD126-2F61-75E0-DE8E-1FE0454EA1E9}"/>
              </a:ext>
            </a:extLst>
          </p:cNvPr>
          <p:cNvSpPr txBox="1"/>
          <p:nvPr/>
        </p:nvSpPr>
        <p:spPr>
          <a:xfrm>
            <a:off x="4278923" y="574431"/>
            <a:ext cx="1922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Getter</a:t>
            </a:r>
          </a:p>
        </p:txBody>
      </p:sp>
    </p:spTree>
    <p:extLst>
      <p:ext uri="{BB962C8B-B14F-4D97-AF65-F5344CB8AC3E}">
        <p14:creationId xmlns:p14="http://schemas.microsoft.com/office/powerpoint/2010/main" val="1289905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E1860-61A9-6370-8D59-C871E3F87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52446" cy="1616075"/>
          </a:xfr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Miniature tube halo getter</a:t>
            </a:r>
          </a:p>
        </p:txBody>
      </p:sp>
      <p:pic>
        <p:nvPicPr>
          <p:cNvPr id="6" name="Picture 5" descr="A close-up of a radio components&#10;&#10;Description automatically generated">
            <a:extLst>
              <a:ext uri="{FF2B5EF4-FFF2-40B4-BE49-F238E27FC236}">
                <a16:creationId xmlns:a16="http://schemas.microsoft.com/office/drawing/2014/main" id="{2B2B33FE-0B73-C7E4-AC44-85B351405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797" y="365124"/>
            <a:ext cx="6286004" cy="60591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1540A0-3DC3-FF19-2C00-3A72A7888763}"/>
              </a:ext>
            </a:extLst>
          </p:cNvPr>
          <p:cNvSpPr txBox="1"/>
          <p:nvPr/>
        </p:nvSpPr>
        <p:spPr>
          <a:xfrm>
            <a:off x="656492" y="2520462"/>
            <a:ext cx="39155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For Induction heating, an external coil has many turns. The getter acts like a one-turn secondary that gets very hot.</a:t>
            </a:r>
          </a:p>
        </p:txBody>
      </p:sp>
    </p:spTree>
    <p:extLst>
      <p:ext uri="{BB962C8B-B14F-4D97-AF65-F5344CB8AC3E}">
        <p14:creationId xmlns:p14="http://schemas.microsoft.com/office/powerpoint/2010/main" val="743865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528AC-A8D5-20DD-6276-0240761C3B0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Glass Vs. Metal Tubes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0C54D-D071-2E1B-C45C-1367860F1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3871"/>
            <a:ext cx="10515600" cy="373111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Glass tubes: </a:t>
            </a:r>
            <a:r>
              <a:rPr lang="en-US" dirty="0"/>
              <a:t>Induction heating used to flash the getter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Metal tubes: </a:t>
            </a:r>
            <a:r>
              <a:rPr lang="en-US" dirty="0"/>
              <a:t>weld a tantalum or nickel ribbon trough between the metal envelope and the ground pin. Fill the trough with barium </a:t>
            </a:r>
            <a:r>
              <a:rPr lang="en-US" dirty="0" err="1"/>
              <a:t>berylliate</a:t>
            </a:r>
            <a:r>
              <a:rPr lang="en-US" dirty="0"/>
              <a:t> or barium </a:t>
            </a:r>
            <a:r>
              <a:rPr lang="en-US" dirty="0" err="1"/>
              <a:t>azide</a:t>
            </a:r>
            <a:r>
              <a:rPr lang="en-US" dirty="0"/>
              <a:t>. After sealing, send a high current through the trough causing the barium to react with the tantalum to form free barium.</a:t>
            </a:r>
          </a:p>
        </p:txBody>
      </p:sp>
    </p:spTree>
    <p:extLst>
      <p:ext uri="{BB962C8B-B14F-4D97-AF65-F5344CB8AC3E}">
        <p14:creationId xmlns:p14="http://schemas.microsoft.com/office/powerpoint/2010/main" val="483393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49534-F85C-F68C-ECA9-85B851BF132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Tubes With Air Leakage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EB5B0-09DB-0EC6-C713-18F8802E7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5585" cy="1325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 tube with white powder on the glass probably has had air leak into it</a:t>
            </a:r>
          </a:p>
        </p:txBody>
      </p:sp>
      <p:pic>
        <p:nvPicPr>
          <p:cNvPr id="5" name="Picture 4" descr="A clear glass container with wires&#10;&#10;Description automatically generated">
            <a:extLst>
              <a:ext uri="{FF2B5EF4-FFF2-40B4-BE49-F238E27FC236}">
                <a16:creationId xmlns:a16="http://schemas.microsoft.com/office/drawing/2014/main" id="{1513AD95-E7D7-DD71-129D-7C01B0F10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3429000"/>
            <a:ext cx="8377178" cy="3063875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715ED797-A156-082C-8C64-87D9B755B87E}"/>
              </a:ext>
            </a:extLst>
          </p:cNvPr>
          <p:cNvSpPr/>
          <p:nvPr/>
        </p:nvSpPr>
        <p:spPr>
          <a:xfrm>
            <a:off x="6623538" y="2461846"/>
            <a:ext cx="597877" cy="1524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561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BBD89F-CC0C-C7FD-C32F-2EF3779FD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48813"/>
          </a:xfr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97400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DA5E5-D2B6-511D-A897-700AEDF3857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Getter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E7F51-323F-7A22-C2F5-DB586E8AA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Getters are chemically active substances, e.g.,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 Magnesium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 Calcium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 Barium </a:t>
            </a:r>
            <a:r>
              <a:rPr lang="en-US" dirty="0"/>
              <a:t>(used in more modern tubes)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 Strontium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 Phosphorus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 Aluminum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 Lime</a:t>
            </a:r>
          </a:p>
        </p:txBody>
      </p:sp>
    </p:spTree>
    <p:extLst>
      <p:ext uri="{BB962C8B-B14F-4D97-AF65-F5344CB8AC3E}">
        <p14:creationId xmlns:p14="http://schemas.microsoft.com/office/powerpoint/2010/main" val="58302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515D6-DEA8-A975-AA0E-5E57C399ABD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Vacuum vs. Gas in Tubes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0F6B2-C207-B678-13C3-43DF3E138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03277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 Not all radio tubes were evacuated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 Tubes like the </a:t>
            </a:r>
            <a:r>
              <a:rPr lang="en-US" b="1" dirty="0" err="1"/>
              <a:t>Tungar</a:t>
            </a:r>
            <a:r>
              <a:rPr lang="en-US" b="1" dirty="0"/>
              <a:t> bulb rectifiers, early detector tubes like the 00A, and later tubes like the 0Z4 and 0B2 contained gas.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  866 and 83 tubes contained mercury vapor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/>
          </a:p>
        </p:txBody>
      </p:sp>
      <p:pic>
        <p:nvPicPr>
          <p:cNvPr id="5" name="Picture 4" descr="A close-up of a vacuum tube&#10;&#10;Description automatically generated">
            <a:extLst>
              <a:ext uri="{FF2B5EF4-FFF2-40B4-BE49-F238E27FC236}">
                <a16:creationId xmlns:a16="http://schemas.microsoft.com/office/drawing/2014/main" id="{F77F2326-19BF-27E1-F396-C5AF06789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85" y="1825625"/>
            <a:ext cx="2897274" cy="441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48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515D6-DEA8-A975-AA0E-5E57C399ABD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Vacuum vs. Gas in Tubes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0F6B2-C207-B678-13C3-43DF3E138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598"/>
            <a:ext cx="6899031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 The UX-200 used argon gas, the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     UX-200A, cesium vapor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 Lee de Forest believed that his </a:t>
            </a:r>
            <a:r>
              <a:rPr lang="en-US" b="1" dirty="0" err="1"/>
              <a:t>Audion</a:t>
            </a:r>
            <a:r>
              <a:rPr lang="en-US" b="1" dirty="0"/>
              <a:t> triode needed residual gas to work properly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/>
              <a:t> GE and Bell Labs showed that most amplifier tubes worked best with a high degree of evacuation</a:t>
            </a:r>
          </a:p>
        </p:txBody>
      </p:sp>
      <p:pic>
        <p:nvPicPr>
          <p:cNvPr id="5" name="Picture 4" descr="A close-up of a light bulb&#10;&#10;Description automatically generated">
            <a:extLst>
              <a:ext uri="{FF2B5EF4-FFF2-40B4-BE49-F238E27FC236}">
                <a16:creationId xmlns:a16="http://schemas.microsoft.com/office/drawing/2014/main" id="{5D38319C-D8E5-7735-FE19-125C5D29C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29500" y="2886807"/>
            <a:ext cx="4519247" cy="301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31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4D746-4154-BDE2-7BAA-A7FB3C8F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2017"/>
            <a:ext cx="10515600" cy="132556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Making a High Vacuum Tube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B58C1-B6FB-3B4F-71C3-DD2209D1E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Before sealing the tube, connect it to a vacuum pump and pump out as much air as you can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While pumping, heat the glass and contents as high you can without softening the glass to remove occluded gas molecules (typical bakeout temperatures: 300 to 500 C)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Use RF induction heating to heat the metal parts even hotter and flash the getter</a:t>
            </a:r>
          </a:p>
        </p:txBody>
      </p:sp>
    </p:spTree>
    <p:extLst>
      <p:ext uri="{BB962C8B-B14F-4D97-AF65-F5344CB8AC3E}">
        <p14:creationId xmlns:p14="http://schemas.microsoft.com/office/powerpoint/2010/main" val="1520974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7C681-6A86-F6E6-7E19-8DFEF335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23" y="365125"/>
            <a:ext cx="10949353" cy="132556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Some Residual Gases Are Worse Than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45028-4F9B-B276-BD51-ACD7456DE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Oxygen is very bad – oxidizes the cathode and reduces electron emission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Even inert gases are bad because they can create ions which can neutralize the space charge and sputter material off the cathode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It is hard to find a getter that works equally well for all gas molecules</a:t>
            </a:r>
          </a:p>
        </p:txBody>
      </p:sp>
    </p:spTree>
    <p:extLst>
      <p:ext uri="{BB962C8B-B14F-4D97-AF65-F5344CB8AC3E}">
        <p14:creationId xmlns:p14="http://schemas.microsoft.com/office/powerpoint/2010/main" val="199232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E8A4E-D292-3AC1-3B57-249DE37D1F9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Pumping Out Was Difficult Initially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A26BB-A062-1827-7577-558DF4DC0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36262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Early vacuum pumps performed poorly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Vacuum gauges were inaccurate, so it was hard to know what level of vacuum had been achieved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Glass to metal seals were poor, so slow leaks were not uncommon</a:t>
            </a:r>
          </a:p>
        </p:txBody>
      </p:sp>
    </p:spTree>
    <p:extLst>
      <p:ext uri="{BB962C8B-B14F-4D97-AF65-F5344CB8AC3E}">
        <p14:creationId xmlns:p14="http://schemas.microsoft.com/office/powerpoint/2010/main" val="2623127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0E43D-1A7B-A661-C352-8300655148C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Not Easy to Find Information About Getters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B553E-808E-D2C8-30C1-468205571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0803"/>
            <a:ext cx="10515600" cy="34614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Gettering was a proprietary technology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Companies did not talk about trade secrets, and sometimes did not file gettering patents so as not to tip off competitors about what had been found to work</a:t>
            </a:r>
          </a:p>
        </p:txBody>
      </p:sp>
    </p:spTree>
    <p:extLst>
      <p:ext uri="{BB962C8B-B14F-4D97-AF65-F5344CB8AC3E}">
        <p14:creationId xmlns:p14="http://schemas.microsoft.com/office/powerpoint/2010/main" val="1625115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927</Words>
  <Application>Microsoft Office PowerPoint</Application>
  <PresentationFormat>Widescreen</PresentationFormat>
  <Paragraphs>116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Aptos</vt:lpstr>
      <vt:lpstr>Aptos Black</vt:lpstr>
      <vt:lpstr>Aptos Display</vt:lpstr>
      <vt:lpstr>Arial</vt:lpstr>
      <vt:lpstr>Courier New</vt:lpstr>
      <vt:lpstr>Wingdings</vt:lpstr>
      <vt:lpstr>Office Theme</vt:lpstr>
      <vt:lpstr>All About Getters: Vacuuming Out Vacuum Tubes</vt:lpstr>
      <vt:lpstr>What is a Getter?</vt:lpstr>
      <vt:lpstr>Getter Materials</vt:lpstr>
      <vt:lpstr>Vacuum vs. Gas in Tubes</vt:lpstr>
      <vt:lpstr>Vacuum vs. Gas in Tubes</vt:lpstr>
      <vt:lpstr>Making a High Vacuum Tube</vt:lpstr>
      <vt:lpstr>Some Residual Gases Are Worse Than Others</vt:lpstr>
      <vt:lpstr>Pumping Out Was Difficult Initially</vt:lpstr>
      <vt:lpstr>Not Easy to Find Information About Getters</vt:lpstr>
      <vt:lpstr>Early Tubes</vt:lpstr>
      <vt:lpstr>When Were Getters First Used?</vt:lpstr>
      <vt:lpstr>Lime Getters</vt:lpstr>
      <vt:lpstr>Phosphorus Getters</vt:lpstr>
      <vt:lpstr>Magnesium Getters</vt:lpstr>
      <vt:lpstr>Color NOT Due to a Getter</vt:lpstr>
      <vt:lpstr>“Hard” vs. “Soft” Tubes</vt:lpstr>
      <vt:lpstr>Getters vs. Keepers</vt:lpstr>
      <vt:lpstr>Flashing the Getter</vt:lpstr>
      <vt:lpstr>Getter Placement</vt:lpstr>
      <vt:lpstr>Getter styles</vt:lpstr>
      <vt:lpstr>Type 80 Rectifier</vt:lpstr>
      <vt:lpstr>Miniature tube halo getter</vt:lpstr>
      <vt:lpstr>Glass Vs. Metal Tubes</vt:lpstr>
      <vt:lpstr>Tubes With Air Leakage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Brian Belanger</dc:creator>
  <cp:lastModifiedBy>David Rossetti</cp:lastModifiedBy>
  <cp:revision>3</cp:revision>
  <dcterms:created xsi:type="dcterms:W3CDTF">2024-06-20T01:45:37Z</dcterms:created>
  <dcterms:modified xsi:type="dcterms:W3CDTF">2024-11-24T22:29:01Z</dcterms:modified>
</cp:coreProperties>
</file>