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4"/>
  </p:handoutMasterIdLst>
  <p:sldIdLst>
    <p:sldId id="256" r:id="rId2"/>
    <p:sldId id="260" r:id="rId3"/>
    <p:sldId id="268" r:id="rId4"/>
    <p:sldId id="257" r:id="rId5"/>
    <p:sldId id="272" r:id="rId6"/>
    <p:sldId id="258" r:id="rId7"/>
    <p:sldId id="270" r:id="rId8"/>
    <p:sldId id="261" r:id="rId9"/>
    <p:sldId id="259" r:id="rId10"/>
    <p:sldId id="273" r:id="rId11"/>
    <p:sldId id="266" r:id="rId12"/>
    <p:sldId id="336" r:id="rId13"/>
    <p:sldId id="337" r:id="rId14"/>
    <p:sldId id="262" r:id="rId15"/>
    <p:sldId id="263" r:id="rId16"/>
    <p:sldId id="264" r:id="rId17"/>
    <p:sldId id="267" r:id="rId18"/>
    <p:sldId id="265" r:id="rId19"/>
    <p:sldId id="271" r:id="rId20"/>
    <p:sldId id="275" r:id="rId21"/>
    <p:sldId id="277" r:id="rId22"/>
    <p:sldId id="335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FFE0E-1DD7-4C0E-9247-86631E9057E1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8B9E3-A3E2-4702-9689-06B534223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7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F331-018E-4664-84CE-9F456CEC33E9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58E5-0813-47AB-9FAB-65182996496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F331-018E-4664-84CE-9F456CEC33E9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58E5-0813-47AB-9FAB-6518299649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F331-018E-4664-84CE-9F456CEC33E9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58E5-0813-47AB-9FAB-6518299649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F331-018E-4664-84CE-9F456CEC33E9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58E5-0813-47AB-9FAB-6518299649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F331-018E-4664-84CE-9F456CEC33E9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58E5-0813-47AB-9FAB-65182996496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F331-018E-4664-84CE-9F456CEC33E9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58E5-0813-47AB-9FAB-6518299649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F331-018E-4664-84CE-9F456CEC33E9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58E5-0813-47AB-9FAB-65182996496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F331-018E-4664-84CE-9F456CEC33E9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58E5-0813-47AB-9FAB-6518299649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F331-018E-4664-84CE-9F456CEC33E9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58E5-0813-47AB-9FAB-6518299649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F331-018E-4664-84CE-9F456CEC33E9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58E5-0813-47AB-9FAB-65182996496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F331-018E-4664-84CE-9F456CEC33E9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58E5-0813-47AB-9FAB-6518299649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A08F331-018E-4664-84CE-9F456CEC33E9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CA358E5-0813-47AB-9FAB-6518299649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err="1"/>
              <a:t>Conelrad</a:t>
            </a:r>
            <a:br>
              <a:rPr lang="en-US" sz="7000" dirty="0"/>
            </a:br>
            <a:r>
              <a:rPr lang="en-US" sz="3200" cap="none" dirty="0"/>
              <a:t>(</a:t>
            </a:r>
            <a:r>
              <a:rPr lang="en-US" sz="3200" cap="none" dirty="0" err="1"/>
              <a:t>CONtrol</a:t>
            </a:r>
            <a:r>
              <a:rPr lang="en-US" sz="3200" cap="none" dirty="0"/>
              <a:t> of Electromagnetic </a:t>
            </a:r>
            <a:r>
              <a:rPr lang="en-US" sz="3200" cap="none" dirty="0" err="1"/>
              <a:t>RADiation</a:t>
            </a:r>
            <a:r>
              <a:rPr lang="en-US" sz="3200" cap="none" dirty="0"/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38600"/>
            <a:ext cx="8001000" cy="1752600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Those Little Triangles on 1950s Radio Dials</a:t>
            </a:r>
          </a:p>
          <a:p>
            <a:endParaRPr lang="en-US" sz="2800" dirty="0"/>
          </a:p>
          <a:p>
            <a:r>
              <a:rPr lang="en-US" sz="2200" i="1" dirty="0"/>
              <a:t>By Brian Belanger, Curator</a:t>
            </a:r>
          </a:p>
          <a:p>
            <a:r>
              <a:rPr lang="en-US" sz="1900" i="1" dirty="0"/>
              <a:t>bbelanger@ncrtv.org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911" y="4648200"/>
            <a:ext cx="2203869" cy="199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85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DC region and WTOP’s role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822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Granville Klink’s WTOP scrapbooks at the NCRTV Museum provide insight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WTOP was involved in developing plans and hardware for CONELRAD stations and was a key distribution point for tests and emergency messages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4256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DC region and WTOP’s role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Five 640 kHz stations and five 1240 kHz stations were selected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Random switching at ~ 2-minute intervals via telephone lines had been intended, but was never implemented</a:t>
            </a:r>
          </a:p>
        </p:txBody>
      </p:sp>
    </p:spTree>
    <p:extLst>
      <p:ext uri="{BB962C8B-B14F-4D97-AF65-F5344CB8AC3E}">
        <p14:creationId xmlns:p14="http://schemas.microsoft.com/office/powerpoint/2010/main" val="2788244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65774-0A9D-14E6-D6AB-59FAEF57E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RCA MI-3187B CONELRAD </a:t>
            </a:r>
            <a:r>
              <a:rPr lang="en-US" b="1" dirty="0" err="1"/>
              <a:t>Rcvr</a:t>
            </a:r>
            <a:r>
              <a:rPr lang="en-US" b="1" dirty="0"/>
              <a:t>.</a:t>
            </a:r>
          </a:p>
        </p:txBody>
      </p:sp>
      <p:pic>
        <p:nvPicPr>
          <p:cNvPr id="4" name="Picture 3" descr="A blue radio with a white sign&#10;&#10;Description automatically generated">
            <a:extLst>
              <a:ext uri="{FF2B5EF4-FFF2-40B4-BE49-F238E27FC236}">
                <a16:creationId xmlns:a16="http://schemas.microsoft.com/office/drawing/2014/main" id="{35EFF0CD-80A6-FCAD-7382-2C866B186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28800"/>
            <a:ext cx="5791200" cy="4343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3285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6BC7C-473F-58F7-E169-08B77E04C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CONELRAD Cassette tape</a:t>
            </a:r>
          </a:p>
        </p:txBody>
      </p:sp>
      <p:pic>
        <p:nvPicPr>
          <p:cNvPr id="4" name="Picture 3" descr="A tape cassette with red ink on it&#10;&#10;Description automatically generated">
            <a:extLst>
              <a:ext uri="{FF2B5EF4-FFF2-40B4-BE49-F238E27FC236}">
                <a16:creationId xmlns:a16="http://schemas.microsoft.com/office/drawing/2014/main" id="{E0CF8A8B-A4EB-8B1C-16DA-7F76871AD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10" y="1905000"/>
            <a:ext cx="4182979" cy="40757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584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</a:t>
            </a:r>
            <a:r>
              <a:rPr lang="en-US" dirty="0" err="1"/>
              <a:t>Conelrad</a:t>
            </a:r>
            <a:r>
              <a:rPr lang="en-US" dirty="0"/>
              <a:t> end?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5463" y="1752600"/>
            <a:ext cx="8153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Precision guided ICBMs in the 1960s made bombers with direction finding obsolete! Broadcast stations no longer needed to shut down during an attack.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But civilians still needed to be informed about what to do in an emergency.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the 1960s a new emergency broadcasting system was developed.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2474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Emergency Broadcasting System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6764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EBS stations authorized to broadcast emergency information were called Common Program Control Stations (CPC stations)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Stations had to have an EBS receiver. If a 20 second burst of audio tones (853 and 960 Hz) was received, an alarm would go off. Non-CPC stations had to monitor a CPC station.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723388"/>
            <a:ext cx="4925138" cy="18426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5800" y="5486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Motorola DS-9660B CONELRAD receiver </a:t>
            </a:r>
          </a:p>
        </p:txBody>
      </p:sp>
    </p:spTree>
    <p:extLst>
      <p:ext uri="{BB962C8B-B14F-4D97-AF65-F5344CB8AC3E}">
        <p14:creationId xmlns:p14="http://schemas.microsoft.com/office/powerpoint/2010/main" val="2490097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Alarms (1955, 1959, 1971)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3499" y="2090172"/>
            <a:ext cx="777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1950s – false alarms quickly corrected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1971 NORAD HQ broadcast the wrong tape in a routine EBS test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Since it occurred at the regularly scheduled test time, most stations assumed it was a false alarm</a:t>
            </a:r>
          </a:p>
        </p:txBody>
      </p:sp>
    </p:spTree>
    <p:extLst>
      <p:ext uri="{BB962C8B-B14F-4D97-AF65-F5344CB8AC3E}">
        <p14:creationId xmlns:p14="http://schemas.microsoft.com/office/powerpoint/2010/main" val="2736580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57" y="457200"/>
            <a:ext cx="563307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76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we have today?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504" y="1752600"/>
            <a:ext cx="762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EBS has evolved and has been upgraded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 revised Emergency Alert System began in 2012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Today FEMA is in charge of emergency alerts to civilians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Radio stations today broadcast NWS tornado warnings</a:t>
            </a:r>
          </a:p>
        </p:txBody>
      </p:sp>
    </p:spTree>
    <p:extLst>
      <p:ext uri="{BB962C8B-B14F-4D97-AF65-F5344CB8AC3E}">
        <p14:creationId xmlns:p14="http://schemas.microsoft.com/office/powerpoint/2010/main" val="3194201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388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If you see a radio with triangles at 640 and 1240,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you know it was from the 1950s!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41" y="609600"/>
            <a:ext cx="814171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14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8141717" cy="48768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038600" y="2819400"/>
            <a:ext cx="1524000" cy="3048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6553200" y="2971800"/>
            <a:ext cx="304800" cy="14478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791200"/>
            <a:ext cx="8141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Conelrad</a:t>
            </a:r>
            <a:r>
              <a:rPr lang="en-US" sz="2400" dirty="0"/>
              <a:t> 640/1240 triangles on a 1950s GE radio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7558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D582B88-DE86-4C00-9DD4-8806BFA582C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95400" y="809065"/>
            <a:ext cx="5410200" cy="1295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National Capital</a:t>
            </a:r>
            <a:b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Radio &amp; Television Museum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47FAEB4-68DC-4E6C-9FEE-8297843923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5325035"/>
            <a:ext cx="7315200" cy="129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2608 Mitchellville Road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/>
              <a:t>Bowie, MD 20716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/>
              <a:t>301-390-1020     ncrtv.org     info@ncrtv.org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dirty="0"/>
          </a:p>
        </p:txBody>
      </p:sp>
      <p:pic>
        <p:nvPicPr>
          <p:cNvPr id="7172" name="Picture 5" descr="Harmel House">
            <a:extLst>
              <a:ext uri="{FF2B5EF4-FFF2-40B4-BE49-F238E27FC236}">
                <a16:creationId xmlns:a16="http://schemas.microsoft.com/office/drawing/2014/main" id="{7B8F7975-9807-4A88-9025-B7F801397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7" y="2131359"/>
            <a:ext cx="4114800" cy="3086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1">
            <a:extLst>
              <a:ext uri="{FF2B5EF4-FFF2-40B4-BE49-F238E27FC236}">
                <a16:creationId xmlns:a16="http://schemas.microsoft.com/office/drawing/2014/main" id="{0B156F84-9C8D-4A84-B2F4-45AC18DFB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85147"/>
            <a:ext cx="4114800" cy="308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4D1711C-25F0-4437-9CFE-56E6CF5A8A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12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About the Museum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FCE0FC1-0F29-4EB0-9366-506C349CB8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534400" cy="52578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sz="2700" dirty="0"/>
              <a:t>Founded by the Mid-Atlantic Antique Radio Club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sz="2700" dirty="0"/>
              <a:t>Opened in June 1999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sz="2700" dirty="0"/>
              <a:t>Free parking, modest admission charge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sz="2700" dirty="0"/>
              <a:t>Visitors from all 50 states and 30 foreign countries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sz="2700" dirty="0"/>
              <a:t>Research library - thousands of books and magazines (offsite)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sz="2700" dirty="0"/>
              <a:t>Restoration shop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sz="2700" dirty="0"/>
              <a:t>Open Fridays 9 to 4, Saturdays and Sundays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700" dirty="0"/>
              <a:t>    from noon to 4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36F73-8113-484C-988C-1D3C859D7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7200"/>
            <a:ext cx="67818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Become a Member!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64886-A55D-4C85-AAA3-85547CFD5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752600"/>
            <a:ext cx="7543800" cy="4114800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1" dirty="0"/>
              <a:t>$25 per year (tax deductible if you itemize deductions)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b="1" u="sng" dirty="0"/>
              <a:t>Benefits: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sz="3200" b="1" dirty="0"/>
              <a:t>Quarterly journal – </a:t>
            </a:r>
            <a:r>
              <a:rPr lang="en-US" sz="3200" b="1" i="1" dirty="0"/>
              <a:t>Dials and Channels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sz="3200" b="1" dirty="0"/>
              <a:t>Invitations to special events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sz="3200" b="1" dirty="0"/>
              <a:t>Discounts on museum shop purchases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sz="3200" b="1" dirty="0"/>
              <a:t>Bi-weekly lectures via Zoom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sz="3200" b="1" dirty="0"/>
              <a:t>Artifact of the Week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sz="3200" b="1" dirty="0"/>
              <a:t>Help to preserve radio/TV history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Ground Observer Corps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1905000"/>
            <a:ext cx="739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During WW II, 1.5 million civilian volunteers watched for German or Japanese airplanes with binoculars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second GOC was organized in 1950 to watch for Russian bombers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76800"/>
            <a:ext cx="2857324" cy="1847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50" y="4876800"/>
            <a:ext cx="4270375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9474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motivation for CONELRAD: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8700" y="1600200"/>
            <a:ext cx="7086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Cold War era fear of nuclear war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Low-altitude Russian bombers could attack from across the North Pole and come in under the radar screen. The enemy could home in on broadcast stations using direction finding equipment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44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motivation for CONELRAD: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981200"/>
            <a:ext cx="7086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5400" dirty="0"/>
              <a:t>When a Russian attack is launched, we must turn off radio and TV transmitters!</a:t>
            </a:r>
          </a:p>
        </p:txBody>
      </p:sp>
    </p:spTree>
    <p:extLst>
      <p:ext uri="{BB962C8B-B14F-4D97-AF65-F5344CB8AC3E}">
        <p14:creationId xmlns:p14="http://schemas.microsoft.com/office/powerpoint/2010/main" val="3742222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CONELRAD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6125" y="1600200"/>
            <a:ext cx="79248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Announced by President Truman in 1951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 a wartime emergency, broadcast stations had to leave the air</a:t>
            </a:r>
          </a:p>
          <a:p>
            <a:pPr>
              <a:spcAft>
                <a:spcPts val="600"/>
              </a:spcAft>
            </a:pPr>
            <a:endParaRPr lang="en-US" sz="2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Designated emergency broadcast stations (Key Stations) would provide civil defense advice on 640 and 1240 kHz.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004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CONELRAD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6125" y="1600200"/>
            <a:ext cx="79248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The key stations would take turns broadcasting, so DF could not be used</a:t>
            </a:r>
          </a:p>
          <a:p>
            <a:pPr>
              <a:spcAft>
                <a:spcPts val="600"/>
              </a:spcAft>
            </a:pPr>
            <a:endParaRPr lang="en-US" sz="3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Telephone lines would be used to coordinate key stations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568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533400"/>
            <a:ext cx="4953000" cy="365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 nationwide advertising campaign (print and broadcast) was launched to make people aware of CONELRAD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62370"/>
            <a:ext cx="2895600" cy="628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41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Amateur Radio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600200"/>
            <a:ext cx="7467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Beginning in 1957 ham operators were also required to leave the air in a </a:t>
            </a:r>
            <a:r>
              <a:rPr lang="en-US" sz="2400" dirty="0" err="1"/>
              <a:t>Conelrad</a:t>
            </a:r>
            <a:r>
              <a:rPr lang="en-US" sz="2400" dirty="0"/>
              <a:t> emergency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Some purchased </a:t>
            </a:r>
            <a:r>
              <a:rPr lang="en-US" sz="2400" dirty="0" err="1"/>
              <a:t>Heathkit</a:t>
            </a:r>
            <a:r>
              <a:rPr lang="en-US" sz="2400" dirty="0"/>
              <a:t> </a:t>
            </a:r>
            <a:r>
              <a:rPr lang="en-US" sz="2400" dirty="0" err="1"/>
              <a:t>Conelrad</a:t>
            </a:r>
            <a:r>
              <a:rPr lang="en-US" sz="2400" dirty="0"/>
              <a:t> alarm kits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Some left an AM radio playing in the background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Some ignored the regulation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69412"/>
            <a:ext cx="3014612" cy="2080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9" y="4469412"/>
            <a:ext cx="4466693" cy="208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59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635</TotalTime>
  <Words>681</Words>
  <Application>Microsoft Office PowerPoint</Application>
  <PresentationFormat>On-screen Show (4:3)</PresentationFormat>
  <Paragraphs>92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Clarity</vt:lpstr>
      <vt:lpstr>Conelrad (CONtrol of Electromagnetic RADiation)</vt:lpstr>
      <vt:lpstr>PowerPoint Presentation</vt:lpstr>
      <vt:lpstr>The Ground Observer Corps</vt:lpstr>
      <vt:lpstr>The motivation for CONELRAD:</vt:lpstr>
      <vt:lpstr>The motivation for CONELRAD:</vt:lpstr>
      <vt:lpstr>CONELRAD</vt:lpstr>
      <vt:lpstr>CONELRAD</vt:lpstr>
      <vt:lpstr>A nationwide advertising campaign (print and broadcast) was launched to make people aware of CONELRAD</vt:lpstr>
      <vt:lpstr>Amateur Radio</vt:lpstr>
      <vt:lpstr>The DC region and WTOP’s role</vt:lpstr>
      <vt:lpstr>The DC region and WTOP’s role</vt:lpstr>
      <vt:lpstr>RCA MI-3187B CONELRAD Rcvr.</vt:lpstr>
      <vt:lpstr>CONELRAD Cassette tape</vt:lpstr>
      <vt:lpstr>Why did Conelrad end?</vt:lpstr>
      <vt:lpstr>The Emergency Broadcasting System</vt:lpstr>
      <vt:lpstr>False Alarms (1955, 1959, 1971)</vt:lpstr>
      <vt:lpstr>PowerPoint Presentation</vt:lpstr>
      <vt:lpstr>What do we have today?</vt:lpstr>
      <vt:lpstr>If you see a radio with triangles at 640 and 1240, you know it was from the 1950s!</vt:lpstr>
      <vt:lpstr>   The National Capital Radio &amp; Television Museum</vt:lpstr>
      <vt:lpstr>About the Museum</vt:lpstr>
      <vt:lpstr>Become a Member!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Conelrad</dc:title>
  <dc:creator>Brian</dc:creator>
  <cp:lastModifiedBy>David Rossetti</cp:lastModifiedBy>
  <cp:revision>26</cp:revision>
  <cp:lastPrinted>2020-12-30T15:44:09Z</cp:lastPrinted>
  <dcterms:created xsi:type="dcterms:W3CDTF">2016-02-15T20:09:51Z</dcterms:created>
  <dcterms:modified xsi:type="dcterms:W3CDTF">2024-03-11T00:30:30Z</dcterms:modified>
</cp:coreProperties>
</file>