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311" r:id="rId3"/>
    <p:sldId id="392" r:id="rId4"/>
    <p:sldId id="379" r:id="rId5"/>
    <p:sldId id="378" r:id="rId6"/>
    <p:sldId id="381" r:id="rId7"/>
    <p:sldId id="382" r:id="rId8"/>
    <p:sldId id="383" r:id="rId9"/>
    <p:sldId id="385" r:id="rId10"/>
    <p:sldId id="386" r:id="rId11"/>
    <p:sldId id="388" r:id="rId12"/>
    <p:sldId id="387" r:id="rId13"/>
    <p:sldId id="393" r:id="rId14"/>
    <p:sldId id="389" r:id="rId15"/>
    <p:sldId id="350" r:id="rId16"/>
    <p:sldId id="394" r:id="rId17"/>
    <p:sldId id="390" r:id="rId18"/>
    <p:sldId id="391" r:id="rId19"/>
    <p:sldId id="27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32E558-8179-4837-AD42-C6C0ECF0BA2F}">
          <p14:sldIdLst>
            <p14:sldId id="256"/>
            <p14:sldId id="311"/>
            <p14:sldId id="392"/>
            <p14:sldId id="379"/>
            <p14:sldId id="378"/>
            <p14:sldId id="381"/>
            <p14:sldId id="382"/>
            <p14:sldId id="383"/>
            <p14:sldId id="385"/>
            <p14:sldId id="386"/>
            <p14:sldId id="388"/>
            <p14:sldId id="387"/>
            <p14:sldId id="393"/>
            <p14:sldId id="389"/>
            <p14:sldId id="350"/>
            <p14:sldId id="394"/>
            <p14:sldId id="390"/>
            <p14:sldId id="391"/>
            <p14:sldId id="273"/>
          </p14:sldIdLst>
        </p14:section>
        <p14:section name="Untitled Section" id="{89F32AED-BB75-4C72-A2DD-A85432CBAE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939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68019" autoAdjust="0"/>
  </p:normalViewPr>
  <p:slideViewPr>
    <p:cSldViewPr snapToGrid="0">
      <p:cViewPr varScale="1">
        <p:scale>
          <a:sx n="75" d="100"/>
          <a:sy n="75" d="100"/>
        </p:scale>
        <p:origin x="126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guide orient="horz" pos="2880"/>
        <p:guide pos="2160"/>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C40759-C1C4-4B79-ABD7-B0CF556E4934}" type="datetimeFigureOut">
              <a:rPr lang="en-US" smtClean="0"/>
              <a:t>6/2/2022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97C556-9E6B-45CD-9F68-823E8C74D3B8}" type="slidenum">
              <a:rPr lang="en-US" smtClean="0"/>
              <a:t>‹#›</a:t>
            </a:fld>
            <a:endParaRPr lang="en-US"/>
          </a:p>
        </p:txBody>
      </p:sp>
    </p:spTree>
    <p:extLst>
      <p:ext uri="{BB962C8B-B14F-4D97-AF65-F5344CB8AC3E}">
        <p14:creationId xmlns:p14="http://schemas.microsoft.com/office/powerpoint/2010/main" val="746781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863A4C-A5EA-491B-A96C-46F018176950}" type="datetimeFigureOut">
              <a:rPr lang="en-US" smtClean="0"/>
              <a:t>6/2/2022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DE733D-EF36-48CE-B003-F4EFA11AF69B}" type="slidenum">
              <a:rPr lang="en-US" smtClean="0"/>
              <a:t>‹#›</a:t>
            </a:fld>
            <a:endParaRPr lang="en-US"/>
          </a:p>
        </p:txBody>
      </p:sp>
    </p:spTree>
    <p:extLst>
      <p:ext uri="{BB962C8B-B14F-4D97-AF65-F5344CB8AC3E}">
        <p14:creationId xmlns:p14="http://schemas.microsoft.com/office/powerpoint/2010/main" val="1126955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ECDE733D-EF36-48CE-B003-F4EFA11AF69B}" type="slidenum">
              <a:rPr lang="en-US" smtClean="0"/>
              <a:t>1</a:t>
            </a:fld>
            <a:endParaRPr lang="en-US"/>
          </a:p>
        </p:txBody>
      </p:sp>
    </p:spTree>
    <p:extLst>
      <p:ext uri="{BB962C8B-B14F-4D97-AF65-F5344CB8AC3E}">
        <p14:creationId xmlns:p14="http://schemas.microsoft.com/office/powerpoint/2010/main" val="145310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latin typeface="Calibri" panose="020F0502020204030204" pitchFamily="34" charset="0"/>
                <a:cs typeface="Calibri" panose="020F0502020204030204" pitchFamily="34" charset="0"/>
              </a:rPr>
              <a:t>Class 2 – Limited Commercial</a:t>
            </a:r>
          </a:p>
          <a:p>
            <a:pPr>
              <a:buFont typeface="Wingdings" panose="05000000000000000000" pitchFamily="2" charset="2"/>
              <a:buChar char="Ø"/>
            </a:pPr>
            <a:r>
              <a:rPr lang="en-US" dirty="0" err="1">
                <a:latin typeface="Calibri" panose="020F0502020204030204" pitchFamily="34" charset="0"/>
                <a:cs typeface="Calibri" panose="020F0502020204030204" pitchFamily="34" charset="0"/>
              </a:rPr>
              <a:t>KDKA</a:t>
            </a:r>
            <a:r>
              <a:rPr lang="en-US" dirty="0">
                <a:latin typeface="Calibri" panose="020F0502020204030204" pitchFamily="34" charset="0"/>
                <a:cs typeface="Calibri" panose="020F0502020204030204" pitchFamily="34" charset="0"/>
              </a:rPr>
              <a:t> - Issued to Westinghouse</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300 to 500 Meters (600 to 1,000 </a:t>
            </a:r>
            <a:r>
              <a:rPr lang="en-US" dirty="0" err="1">
                <a:latin typeface="Calibri" panose="020F0502020204030204" pitchFamily="34" charset="0"/>
                <a:cs typeface="Calibri" panose="020F0502020204030204" pitchFamily="34" charset="0"/>
              </a:rPr>
              <a:t>KHz</a:t>
            </a:r>
            <a:r>
              <a:rPr lang="en-US" dirty="0">
                <a:latin typeface="Calibri" panose="020F0502020204030204" pitchFamily="34" charset="0"/>
                <a:cs typeface="Calibri" panose="020F0502020204030204" pitchFamily="34" charset="0"/>
              </a:rPr>
              <a:t> – Broadcast Band) - with provision for 3200 Meters (HF)</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at 200 Watts</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Issued on October 27</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1920</a:t>
            </a:r>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11</a:t>
            </a:fld>
            <a:endParaRPr lang="en-US"/>
          </a:p>
        </p:txBody>
      </p:sp>
    </p:spTree>
    <p:extLst>
      <p:ext uri="{BB962C8B-B14F-4D97-AF65-F5344CB8AC3E}">
        <p14:creationId xmlns:p14="http://schemas.microsoft.com/office/powerpoint/2010/main" val="73282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latin typeface="Calibri" panose="020F0502020204030204" pitchFamily="34" charset="0"/>
                <a:cs typeface="Calibri" panose="020F0502020204030204" pitchFamily="34" charset="0"/>
              </a:rPr>
              <a:t>Built in a shack on the roof</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The antenna streamed between buildings</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The transmitter employed 4 – </a:t>
            </a:r>
            <a:r>
              <a:rPr lang="en-US" dirty="0" err="1">
                <a:latin typeface="Calibri" panose="020F0502020204030204" pitchFamily="34" charset="0"/>
                <a:cs typeface="Calibri" panose="020F0502020204030204" pitchFamily="34" charset="0"/>
              </a:rPr>
              <a:t>50w</a:t>
            </a:r>
            <a:r>
              <a:rPr lang="en-US" dirty="0">
                <a:latin typeface="Calibri" panose="020F0502020204030204" pitchFamily="34" charset="0"/>
                <a:cs typeface="Calibri" panose="020F0502020204030204" pitchFamily="34" charset="0"/>
              </a:rPr>
              <a:t> output vacuum tubes and a telephone mic</a:t>
            </a:r>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12</a:t>
            </a:fld>
            <a:endParaRPr lang="en-US"/>
          </a:p>
        </p:txBody>
      </p:sp>
    </p:spTree>
    <p:extLst>
      <p:ext uri="{BB962C8B-B14F-4D97-AF65-F5344CB8AC3E}">
        <p14:creationId xmlns:p14="http://schemas.microsoft.com/office/powerpoint/2010/main" val="297755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Westinghouse launched the station as </a:t>
            </a:r>
            <a:r>
              <a:rPr lang="en-US" dirty="0" err="1"/>
              <a:t>KDKA</a:t>
            </a:r>
            <a:r>
              <a:rPr lang="en-US" dirty="0"/>
              <a:t> on November 2, 1920, as the first commercially licensed radio station in America, broadcasting the </a:t>
            </a:r>
            <a:r>
              <a:rPr lang="en-US" baseline="0" dirty="0"/>
              <a:t>Harding presidential election results as its inaugural show</a:t>
            </a:r>
          </a:p>
          <a:p>
            <a:pPr marL="171450" indent="-171450">
              <a:buFont typeface="Arial" panose="020B0604020202020204" pitchFamily="34" charset="0"/>
              <a:buChar char="•"/>
            </a:pPr>
            <a:r>
              <a:rPr lang="en-US" baseline="0" dirty="0"/>
              <a:t>The initial Westinghouse broadcast crew included </a:t>
            </a:r>
            <a:r>
              <a:rPr lang="en-US" baseline="0" dirty="0">
                <a:highlight>
                  <a:srgbClr val="FFFF00"/>
                </a:highlight>
              </a:rPr>
              <a:t>transmitter operator William Thomas (left), two </a:t>
            </a:r>
            <a:r>
              <a:rPr lang="en-US" baseline="0" dirty="0"/>
              <a:t>telephone operators in communication with the news papers receiving the vote tally, R. S. McClelland (second from the left) and John Frazier (right), the announcer, speaking into the microphone (white box) was Leo H. Rosenberg. – Here is a reproduction of part of that broadcast.</a:t>
            </a:r>
          </a:p>
          <a:p>
            <a:pPr marL="171450" indent="-171450">
              <a:buFont typeface="Arial" panose="020B0604020202020204" pitchFamily="34" charset="0"/>
              <a:buChar char="•"/>
            </a:pPr>
            <a:r>
              <a:rPr lang="en-US" b="0" i="0" dirty="0">
                <a:solidFill>
                  <a:srgbClr val="333333"/>
                </a:solidFill>
                <a:effectLst/>
                <a:latin typeface="Lato"/>
              </a:rPr>
              <a:t>The election results were relayed to about 1,000 listeners, who learned through this incredible new medium, that Warren Harding beat James Cox in the race for the Oval Office.</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Radio broadcasting grew quickly. </a:t>
            </a:r>
          </a:p>
          <a:p>
            <a:pPr marL="171450" indent="-171450">
              <a:buFont typeface="Arial" panose="020B0604020202020204" pitchFamily="34" charset="0"/>
              <a:buChar char="•"/>
            </a:pPr>
            <a:r>
              <a:rPr lang="en-US" baseline="0" dirty="0"/>
              <a:t>At the beginning of 1922, there were 60 Licensed radio stations in the US</a:t>
            </a:r>
          </a:p>
          <a:p>
            <a:pPr marL="171450" indent="-171450">
              <a:buFont typeface="Arial" panose="020B0604020202020204" pitchFamily="34" charset="0"/>
              <a:buChar char="•"/>
            </a:pPr>
            <a:r>
              <a:rPr lang="en-US" baseline="0" dirty="0"/>
              <a:t>By the end of 1922, there were 573 stations, with 1.5 million operational radio receivers. </a:t>
            </a:r>
          </a:p>
          <a:p>
            <a:pPr marL="171450" indent="-171450">
              <a:buFont typeface="Arial" panose="020B0604020202020204" pitchFamily="34" charset="0"/>
              <a:buChar char="•"/>
            </a:pPr>
            <a:r>
              <a:rPr lang="en-US" baseline="0" dirty="0"/>
              <a:t>By the mid ‘</a:t>
            </a:r>
            <a:r>
              <a:rPr lang="en-US" baseline="0" dirty="0" err="1"/>
              <a:t>20’s</a:t>
            </a:r>
            <a:r>
              <a:rPr lang="en-US" baseline="0" dirty="0"/>
              <a:t>, there were 325 companies making radios and 60 making vacuum tubes.</a:t>
            </a:r>
          </a:p>
        </p:txBody>
      </p:sp>
      <p:sp>
        <p:nvSpPr>
          <p:cNvPr id="4" name="Slide Number Placeholder 3"/>
          <p:cNvSpPr>
            <a:spLocks noGrp="1"/>
          </p:cNvSpPr>
          <p:nvPr>
            <p:ph type="sldNum" sz="quarter" idx="10"/>
          </p:nvPr>
        </p:nvSpPr>
        <p:spPr/>
        <p:txBody>
          <a:bodyPr/>
          <a:lstStyle/>
          <a:p>
            <a:fld id="{ECDE733D-EF36-48CE-B003-F4EFA11AF69B}" type="slidenum">
              <a:rPr lang="en-US" smtClean="0"/>
              <a:t>13</a:t>
            </a:fld>
            <a:endParaRPr lang="en-US"/>
          </a:p>
        </p:txBody>
      </p:sp>
    </p:spTree>
    <p:extLst>
      <p:ext uri="{BB962C8B-B14F-4D97-AF65-F5344CB8AC3E}">
        <p14:creationId xmlns:p14="http://schemas.microsoft.com/office/powerpoint/2010/main" val="3901700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14</a:t>
            </a:fld>
            <a:endParaRPr lang="en-US"/>
          </a:p>
        </p:txBody>
      </p:sp>
    </p:spTree>
    <p:extLst>
      <p:ext uri="{BB962C8B-B14F-4D97-AF65-F5344CB8AC3E}">
        <p14:creationId xmlns:p14="http://schemas.microsoft.com/office/powerpoint/2010/main" val="176746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Through next month semiweekly until December 21, when station started daily schedule, initially for about an hour each evening. </a:t>
            </a:r>
          </a:p>
          <a:p>
            <a:pPr marL="171450" indent="-171450">
              <a:buFont typeface="Arial" panose="020B0604020202020204" pitchFamily="34" charset="0"/>
              <a:buChar char="•"/>
            </a:pPr>
            <a:r>
              <a:rPr lang="en-US" baseline="0" dirty="0" err="1"/>
              <a:t>KDKA</a:t>
            </a:r>
            <a:r>
              <a:rPr lang="en-US" baseline="0" dirty="0"/>
              <a:t> soon gained a reputation as one of the premier broadcasting stations in the nation. CLICK</a:t>
            </a:r>
          </a:p>
          <a:p>
            <a:pPr marL="171450" indent="-171450">
              <a:buFont typeface="Arial" panose="020B0604020202020204" pitchFamily="34" charset="0"/>
              <a:buChar char="•"/>
            </a:pPr>
            <a:r>
              <a:rPr lang="en-US" baseline="0" dirty="0"/>
              <a:t>On August 1, 1921, the transmitter was upgraded from 100 to 500 watts, and two months later saw an additional doubling, to 1,000 watts. 1922 </a:t>
            </a:r>
            <a:r>
              <a:rPr lang="en-US" baseline="0" dirty="0" err="1"/>
              <a:t>xmitter</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On July 2, 1921, RCA arranged to broadcast live, over temporary station </a:t>
            </a:r>
            <a:r>
              <a:rPr lang="en-US" baseline="0" dirty="0" err="1"/>
              <a:t>WJY</a:t>
            </a:r>
            <a:r>
              <a:rPr lang="en-US" baseline="0" dirty="0"/>
              <a:t>, the Jack Dempsey – Georges </a:t>
            </a:r>
            <a:r>
              <a:rPr lang="en-US" baseline="0" dirty="0" err="1"/>
              <a:t>Carpentier</a:t>
            </a:r>
            <a:r>
              <a:rPr lang="en-US" baseline="0" dirty="0"/>
              <a:t> heavyweight boxing match in New Jersey, with the company claiming that 300,000 persons listened to the </a:t>
            </a:r>
            <a:r>
              <a:rPr lang="en-US" baseline="0" dirty="0" err="1"/>
              <a:t>WJY</a:t>
            </a:r>
            <a:r>
              <a:rPr lang="en-US" baseline="0" dirty="0"/>
              <a:t> transmission. </a:t>
            </a:r>
            <a:r>
              <a:rPr lang="en-US" baseline="0" dirty="0" err="1"/>
              <a:t>KDKA</a:t>
            </a:r>
            <a:r>
              <a:rPr lang="en-US" baseline="0" dirty="0"/>
              <a:t> participated in the event by providing supplemental coverage west of </a:t>
            </a:r>
            <a:r>
              <a:rPr lang="en-US" baseline="0" dirty="0" err="1"/>
              <a:t>WJY's</a:t>
            </a:r>
            <a:r>
              <a:rPr lang="en-US" baseline="0" dirty="0"/>
              <a:t> range, as a </a:t>
            </a:r>
            <a:r>
              <a:rPr lang="en-US" baseline="0" dirty="0" err="1"/>
              <a:t>KDKA</a:t>
            </a:r>
            <a:r>
              <a:rPr lang="en-US" baseline="0" dirty="0"/>
              <a:t> announcer repeated the ringside commentary, after it had been relayed by telegraph by Westinghouse engineers who were listening to the </a:t>
            </a:r>
            <a:r>
              <a:rPr lang="en-US" baseline="0" dirty="0" err="1"/>
              <a:t>WJY</a:t>
            </a:r>
            <a:r>
              <a:rPr lang="en-US" baseline="0" dirty="0"/>
              <a:t> broadcast. </a:t>
            </a:r>
            <a:r>
              <a:rPr lang="en-US" baseline="0" dirty="0" err="1"/>
              <a:t>KDKA's</a:t>
            </a:r>
            <a:r>
              <a:rPr lang="en-US" baseline="0" dirty="0"/>
              <a:t> participation included six theaters where attendees were charged admission to hear the reports</a:t>
            </a:r>
          </a:p>
          <a:p>
            <a:pPr marL="171450" indent="-171450">
              <a:buFont typeface="Arial" panose="020B0604020202020204" pitchFamily="34" charset="0"/>
              <a:buChar char="•"/>
            </a:pPr>
            <a:r>
              <a:rPr lang="en-US" baseline="0" dirty="0"/>
              <a:t>On August 5, 1921, </a:t>
            </a:r>
            <a:r>
              <a:rPr lang="en-US" baseline="0" dirty="0" err="1"/>
              <a:t>KDKA</a:t>
            </a:r>
            <a:r>
              <a:rPr lang="en-US" baseline="0" dirty="0"/>
              <a:t> became the first radio station to broadcast a major league professional baseball game, when announcer Harold W. </a:t>
            </a:r>
            <a:r>
              <a:rPr lang="en-US" baseline="0" dirty="0" err="1"/>
              <a:t>Arlin</a:t>
            </a:r>
            <a:r>
              <a:rPr lang="en-US" baseline="0" dirty="0"/>
              <a:t> called the Pittsburgh Pirates-Philadelphia Phillies game from Forbes </a:t>
            </a:r>
          </a:p>
          <a:p>
            <a:pPr marL="171450" indent="-171450">
              <a:buFont typeface="Arial" panose="020B0604020202020204" pitchFamily="34" charset="0"/>
              <a:buChar char="•"/>
            </a:pPr>
            <a:r>
              <a:rPr lang="en-US" baseline="0" dirty="0"/>
              <a:t>Field In the fall of that year, the station became the first to broadcast a college football game. </a:t>
            </a:r>
          </a:p>
          <a:p>
            <a:pPr marL="171450" indent="-171450">
              <a:buFont typeface="Arial" panose="020B0604020202020204" pitchFamily="34" charset="0"/>
              <a:buChar char="•"/>
            </a:pPr>
            <a:r>
              <a:rPr lang="en-US" baseline="0" dirty="0"/>
              <a:t>In 1922, </a:t>
            </a:r>
            <a:r>
              <a:rPr lang="en-US" baseline="0" dirty="0" err="1"/>
              <a:t>KDKA</a:t>
            </a:r>
            <a:r>
              <a:rPr lang="en-US" baseline="0" dirty="0"/>
              <a:t> hosted political humorist Will Rogers in his first radio appearance.</a:t>
            </a:r>
          </a:p>
        </p:txBody>
      </p:sp>
      <p:sp>
        <p:nvSpPr>
          <p:cNvPr id="4" name="Slide Number Placeholder 3"/>
          <p:cNvSpPr>
            <a:spLocks noGrp="1"/>
          </p:cNvSpPr>
          <p:nvPr>
            <p:ph type="sldNum" sz="quarter" idx="10"/>
          </p:nvPr>
        </p:nvSpPr>
        <p:spPr/>
        <p:txBody>
          <a:bodyPr/>
          <a:lstStyle/>
          <a:p>
            <a:fld id="{ECDE733D-EF36-48CE-B003-F4EFA11AF69B}" type="slidenum">
              <a:rPr lang="en-US" smtClean="0"/>
              <a:t>15</a:t>
            </a:fld>
            <a:endParaRPr lang="en-US"/>
          </a:p>
        </p:txBody>
      </p:sp>
    </p:spTree>
    <p:extLst>
      <p:ext uri="{BB962C8B-B14F-4D97-AF65-F5344CB8AC3E}">
        <p14:creationId xmlns:p14="http://schemas.microsoft.com/office/powerpoint/2010/main" val="544937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a:t>KDKA</a:t>
            </a:r>
            <a:r>
              <a:rPr lang="en-US" baseline="0" dirty="0"/>
              <a:t> struggled in particular with studio acoustics, especially for large groups of performers. An early attempt to broadcast a concert by Westinghouse employees from a local auditorium found that the sensitive microphones picked up echoes from the walls, causing severe distortion. </a:t>
            </a:r>
          </a:p>
          <a:p>
            <a:pPr marL="171450" indent="-171450">
              <a:buFont typeface="Arial" panose="020B0604020202020204" pitchFamily="34" charset="0"/>
              <a:buChar char="•"/>
            </a:pPr>
            <a:r>
              <a:rPr lang="en-US" baseline="0" dirty="0"/>
              <a:t>Moving the performers outdoors eliminated the echoing, so a tent was erected on the building roof, and for a time concerts were performed from this location. Eventually the tent was blown down in a storm, so it was moved indoors, where it was found the tent material helped deaden the echoes. This led to modern studio design, including walls covered with noise-absorbing material, initially "monks cloth" (which turned out to be a fancy name for burlap).</a:t>
            </a:r>
          </a:p>
          <a:p>
            <a:pPr marL="171450" indent="-171450">
              <a:buFont typeface="Arial" panose="020B0604020202020204" pitchFamily="34" charset="0"/>
              <a:buChar char="•"/>
            </a:pPr>
            <a:r>
              <a:rPr lang="en-US" baseline="0" dirty="0"/>
              <a:t>Outgrowing the K building, </a:t>
            </a:r>
            <a:r>
              <a:rPr lang="en-US" baseline="0" dirty="0" err="1"/>
              <a:t>KDKA</a:t>
            </a:r>
            <a:r>
              <a:rPr lang="en-US" baseline="0" dirty="0"/>
              <a:t> spent time in using studios in the old Pittsburg Post building, then two hotels, finally in 1934 on the third floor of the Pittsburg Grant building.</a:t>
            </a:r>
          </a:p>
          <a:p>
            <a:pPr marL="171450" indent="-171450">
              <a:buFont typeface="Arial" panose="020B0604020202020204" pitchFamily="34" charset="0"/>
              <a:buChar char="•"/>
            </a:pPr>
            <a:r>
              <a:rPr lang="en-US" baseline="0" dirty="0"/>
              <a:t>As its studios and transmitting power continued to grow, so did its antennas. Here is an aerial photo, and a ground photo of the 718 tower from 1938</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ECDE733D-EF36-48CE-B003-F4EFA11AF69B}" type="slidenum">
              <a:rPr lang="en-US" smtClean="0"/>
              <a:t>16</a:t>
            </a:fld>
            <a:endParaRPr lang="en-US"/>
          </a:p>
        </p:txBody>
      </p:sp>
    </p:spTree>
    <p:extLst>
      <p:ext uri="{BB962C8B-B14F-4D97-AF65-F5344CB8AC3E}">
        <p14:creationId xmlns:p14="http://schemas.microsoft.com/office/powerpoint/2010/main" val="165107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Encouraged by the success of </a:t>
            </a:r>
            <a:r>
              <a:rPr lang="en-US" dirty="0" err="1">
                <a:latin typeface="Calibri" panose="020F0502020204030204" pitchFamily="34" charset="0"/>
                <a:cs typeface="Calibri" panose="020F0502020204030204" pitchFamily="34" charset="0"/>
              </a:rPr>
              <a:t>KDKA</a:t>
            </a:r>
            <a:r>
              <a:rPr lang="en-US" dirty="0">
                <a:latin typeface="Calibri" panose="020F0502020204030204" pitchFamily="34" charset="0"/>
                <a:cs typeface="Calibri" panose="020F0502020204030204" pitchFamily="34" charset="0"/>
              </a:rPr>
              <a:t>, by the end of 1921 Westinghouse established stations in three additional major population centers, including WJZ in Newark, New Jersey (now </a:t>
            </a:r>
            <a:r>
              <a:rPr lang="en-US" dirty="0" err="1">
                <a:latin typeface="Calibri" panose="020F0502020204030204" pitchFamily="34" charset="0"/>
                <a:cs typeface="Calibri" panose="020F0502020204030204" pitchFamily="34" charset="0"/>
              </a:rPr>
              <a:t>WABC</a:t>
            </a:r>
            <a:r>
              <a:rPr lang="en-US" dirty="0">
                <a:latin typeface="Calibri" panose="020F0502020204030204" pitchFamily="34" charset="0"/>
                <a:cs typeface="Calibri" panose="020F0502020204030204" pitchFamily="34" charset="0"/>
              </a:rPr>
              <a:t> in New York City); </a:t>
            </a:r>
            <a:r>
              <a:rPr lang="en-US" dirty="0" err="1">
                <a:latin typeface="Calibri" panose="020F0502020204030204" pitchFamily="34" charset="0"/>
                <a:cs typeface="Calibri" panose="020F0502020204030204" pitchFamily="34" charset="0"/>
              </a:rPr>
              <a:t>WBZ</a:t>
            </a:r>
            <a:r>
              <a:rPr lang="en-US" dirty="0">
                <a:latin typeface="Calibri" panose="020F0502020204030204" pitchFamily="34" charset="0"/>
                <a:cs typeface="Calibri" panose="020F0502020204030204" pitchFamily="34" charset="0"/>
              </a:rPr>
              <a:t>, originally in Springfield, Massachusetts (now Boston); and KYW, originally in Chicago, Illinois (now Philadelphia).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In 1923, </a:t>
            </a:r>
            <a:r>
              <a:rPr lang="en-US" dirty="0" err="1">
                <a:latin typeface="Calibri" panose="020F0502020204030204" pitchFamily="34" charset="0"/>
                <a:cs typeface="Calibri" panose="020F0502020204030204" pitchFamily="34" charset="0"/>
              </a:rPr>
              <a:t>KDKA</a:t>
            </a:r>
            <a:r>
              <a:rPr lang="en-US" dirty="0">
                <a:latin typeface="Calibri" panose="020F0502020204030204" pitchFamily="34" charset="0"/>
                <a:cs typeface="Calibri" panose="020F0502020204030204" pitchFamily="34" charset="0"/>
              </a:rPr>
              <a:t> began simultaneous broadcasting on 360 Meters (830 </a:t>
            </a:r>
            <a:r>
              <a:rPr lang="en-US" dirty="0" err="1">
                <a:latin typeface="Calibri" panose="020F0502020204030204" pitchFamily="34" charset="0"/>
                <a:cs typeface="Calibri" panose="020F0502020204030204" pitchFamily="34" charset="0"/>
              </a:rPr>
              <a:t>KHz</a:t>
            </a:r>
            <a:r>
              <a:rPr lang="en-US" dirty="0">
                <a:latin typeface="Calibri" panose="020F0502020204030204" pitchFamily="34" charset="0"/>
                <a:cs typeface="Calibri" panose="020F0502020204030204" pitchFamily="34" charset="0"/>
              </a:rPr>
              <a:t> – AM Band) and 100 Meters (3 MHz – HF)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This was the Short way antenna from 1921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In 1933 – used a blimp to get a 500’ antenna 1,500 feet up</a:t>
            </a:r>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17</a:t>
            </a:fld>
            <a:endParaRPr lang="en-US"/>
          </a:p>
        </p:txBody>
      </p:sp>
    </p:spTree>
    <p:extLst>
      <p:ext uri="{BB962C8B-B14F-4D97-AF65-F5344CB8AC3E}">
        <p14:creationId xmlns:p14="http://schemas.microsoft.com/office/powerpoint/2010/main" val="1820033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err="1">
                <a:latin typeface="Calibri" panose="020F0502020204030204" pitchFamily="34" charset="0"/>
                <a:cs typeface="Calibri" panose="020F0502020204030204" pitchFamily="34" charset="0"/>
              </a:rPr>
              <a:t>KDKA</a:t>
            </a:r>
            <a:r>
              <a:rPr lang="en-US" dirty="0">
                <a:latin typeface="Calibri" panose="020F0502020204030204" pitchFamily="34" charset="0"/>
                <a:cs typeface="Calibri" panose="020F0502020204030204" pitchFamily="34" charset="0"/>
              </a:rPr>
              <a:t>-AM is today a Class A (clear channel) radio station broadcasting on 1020 </a:t>
            </a:r>
            <a:r>
              <a:rPr lang="en-US" dirty="0" err="1">
                <a:latin typeface="Calibri" panose="020F0502020204030204" pitchFamily="34" charset="0"/>
                <a:cs typeface="Calibri" panose="020F0502020204030204" pitchFamily="34" charset="0"/>
              </a:rPr>
              <a:t>KHz</a:t>
            </a: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Beginning November 2, 2020, it is currently simulcast on FM translator station 100.1 MHz</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It features a news/talk format, operating with a transmitter power output of 50,000 watts</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Heard during daylight hours throughout central and western Pennsylvania, into nearby Ohio, West Virginia, New York, and Ontario. </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Its nighttime signal covers much of eastern North America.</a:t>
            </a:r>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18</a:t>
            </a:fld>
            <a:endParaRPr lang="en-US"/>
          </a:p>
        </p:txBody>
      </p:sp>
    </p:spTree>
    <p:extLst>
      <p:ext uri="{BB962C8B-B14F-4D97-AF65-F5344CB8AC3E}">
        <p14:creationId xmlns:p14="http://schemas.microsoft.com/office/powerpoint/2010/main" val="230643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2</a:t>
            </a:fld>
            <a:endParaRPr lang="en-US"/>
          </a:p>
        </p:txBody>
      </p:sp>
    </p:spTree>
    <p:extLst>
      <p:ext uri="{BB962C8B-B14F-4D97-AF65-F5344CB8AC3E}">
        <p14:creationId xmlns:p14="http://schemas.microsoft.com/office/powerpoint/2010/main" val="54493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4800" dirty="0"/>
              <a:t>CLICK -Canadian born US Citizen - </a:t>
            </a:r>
            <a:r>
              <a:rPr lang="en-US" sz="4800" baseline="0" dirty="0"/>
              <a:t>Worked in Radio and Sonar - Groundbreaking work in audio radio transmission CLICK</a:t>
            </a:r>
          </a:p>
          <a:p>
            <a:pPr marL="171450" indent="-171450">
              <a:buFont typeface="Arial" panose="020B0604020202020204" pitchFamily="34" charset="0"/>
              <a:buChar char="•"/>
            </a:pPr>
            <a:r>
              <a:rPr lang="en-US" sz="4800" baseline="0" dirty="0"/>
              <a:t>Early employment working for Edison, Westinghouse, the U.S. Weather Bureau, and the National Electric Signaling Company (</a:t>
            </a:r>
            <a:r>
              <a:rPr lang="en-US" sz="4800" baseline="0" dirty="0" err="1"/>
              <a:t>NESCO</a:t>
            </a:r>
            <a:r>
              <a:rPr lang="en-US" sz="4800" baseline="0" dirty="0"/>
              <a:t>) – CLICK</a:t>
            </a:r>
          </a:p>
          <a:p>
            <a:pPr marL="171450" indent="-171450">
              <a:buFont typeface="Arial" panose="020B0604020202020204" pitchFamily="34" charset="0"/>
              <a:buChar char="•"/>
            </a:pPr>
            <a:r>
              <a:rPr lang="en-US" sz="4800" baseline="0" dirty="0"/>
              <a:t>He and crew – Brant Rock Mass set up </a:t>
            </a:r>
            <a:r>
              <a:rPr lang="en-US" sz="4800" baseline="0" dirty="0" err="1"/>
              <a:t>xmissions</a:t>
            </a:r>
            <a:r>
              <a:rPr lang="en-US" sz="4800" baseline="0" dirty="0"/>
              <a:t> around Christmas Eve 1906 - CLICK</a:t>
            </a:r>
          </a:p>
          <a:p>
            <a:pPr marL="171450" indent="-171450">
              <a:buFont typeface="Arial" panose="020B0604020202020204" pitchFamily="34" charset="0"/>
              <a:buChar char="•"/>
            </a:pPr>
            <a:r>
              <a:rPr lang="en-US" sz="4800" baseline="0" dirty="0"/>
              <a:t>Used a high-speed electric motor (50 kHz) "alternating-current dynamo” - generated "pure sine waves" - produced "a continuous train of radiant waves “ (CW) </a:t>
            </a:r>
          </a:p>
          <a:p>
            <a:pPr marL="171450" indent="-171450">
              <a:buFont typeface="Arial" panose="020B0604020202020204" pitchFamily="34" charset="0"/>
              <a:buChar char="•"/>
            </a:pPr>
            <a:r>
              <a:rPr lang="en-US" sz="4800" baseline="0" dirty="0"/>
              <a:t>inserted a simple carbon microphone into the transmission line -  modulated the carrier wave for AM audio transmissions - CLICK</a:t>
            </a:r>
          </a:p>
          <a:p>
            <a:pPr marL="171450" indent="-171450">
              <a:buFont typeface="Arial" panose="020B0604020202020204" pitchFamily="34" charset="0"/>
              <a:buChar char="•"/>
            </a:pPr>
            <a:r>
              <a:rPr lang="en-US" sz="4800" baseline="0" dirty="0"/>
              <a:t>Dec 21 1906 – Audio transmission received in Plymouth, Massachusetts (11 miles) </a:t>
            </a:r>
          </a:p>
          <a:p>
            <a:pPr marL="171450" indent="-171450">
              <a:buFont typeface="Arial" panose="020B0604020202020204" pitchFamily="34" charset="0"/>
              <a:buChar char="•"/>
            </a:pPr>
            <a:r>
              <a:rPr lang="en-US" sz="4800" baseline="0" dirty="0"/>
              <a:t>His controversial Christmas and New Years Eve transmissions included bible passage and Music</a:t>
            </a:r>
          </a:p>
          <a:p>
            <a:pPr marL="171450" indent="-171450">
              <a:buFont typeface="Arial" panose="020B0604020202020204" pitchFamily="34" charset="0"/>
              <a:buChar char="•"/>
            </a:pPr>
            <a:r>
              <a:rPr lang="en-US" sz="4800" baseline="0" dirty="0"/>
              <a:t>heard by ships at sea as far away as Norfolk, VA and the West Indies.</a:t>
            </a:r>
          </a:p>
          <a:p>
            <a:pPr marL="171450" indent="-171450">
              <a:buFont typeface="Arial" panose="020B0604020202020204" pitchFamily="34" charset="0"/>
              <a:buChar char="•"/>
            </a:pPr>
            <a:endParaRPr lang="en-US" sz="4800" baseline="0" dirty="0"/>
          </a:p>
          <a:p>
            <a:pPr marL="171450" indent="-171450">
              <a:buFont typeface="Arial" panose="020B0604020202020204" pitchFamily="34" charset="0"/>
              <a:buChar char="•"/>
            </a:pPr>
            <a:endParaRPr lang="en-US" sz="4800" baseline="0" dirty="0"/>
          </a:p>
          <a:p>
            <a:pPr marL="171450" indent="-171450">
              <a:buFont typeface="Arial" panose="020B0604020202020204" pitchFamily="34" charset="0"/>
              <a:buChar char="•"/>
            </a:pP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4</a:t>
            </a:fld>
            <a:endParaRPr lang="en-US"/>
          </a:p>
        </p:txBody>
      </p:sp>
    </p:spTree>
    <p:extLst>
      <p:ext uri="{BB962C8B-B14F-4D97-AF65-F5344CB8AC3E}">
        <p14:creationId xmlns:p14="http://schemas.microsoft.com/office/powerpoint/2010/main" val="60182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aseline="0" dirty="0"/>
              <a:t> </a:t>
            </a:r>
            <a:r>
              <a:rPr lang="en-US" dirty="0">
                <a:latin typeface="Calibri" panose="020F0502020204030204" pitchFamily="34" charset="0"/>
                <a:cs typeface="Calibri" panose="020F0502020204030204" pitchFamily="34" charset="0"/>
              </a:rPr>
              <a:t>American inventor and self-described "Father of Radio“ - CLICK</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Developed the grid </a:t>
            </a:r>
            <a:r>
              <a:rPr lang="en-US" dirty="0" err="1">
                <a:latin typeface="Calibri" panose="020F0502020204030204" pitchFamily="34" charset="0"/>
                <a:cs typeface="Calibri" panose="020F0502020204030204" pitchFamily="34" charset="0"/>
              </a:rPr>
              <a:t>Audion</a:t>
            </a:r>
            <a:r>
              <a:rPr lang="en-US" dirty="0">
                <a:latin typeface="Calibri" panose="020F0502020204030204" pitchFamily="34" charset="0"/>
                <a:cs typeface="Calibri" panose="020F0502020204030204" pitchFamily="34" charset="0"/>
              </a:rPr>
              <a:t> - the first device to amplify the strength of received radio signals, and built a working arc-transmitter (both in 1906) – CLICK</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latin typeface="Calibri" panose="020F0502020204030204" pitchFamily="34" charset="0"/>
                <a:cs typeface="Calibri" panose="020F0502020204030204" pitchFamily="34" charset="0"/>
              </a:rPr>
              <a:t>Navy operators used de Forest built arc-transmitters on Great White Fleet ships to transmit voice and music – 1907-1909</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arc-transmitter experimental entertainment radio broadcasts (1907-1910)</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vacuum tube based transmitters, and an experimental license, de Forest resumed entertainment broadcasts (1916-1917 and 1919-1920)</a:t>
            </a: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5</a:t>
            </a:fld>
            <a:endParaRPr lang="en-US"/>
          </a:p>
        </p:txBody>
      </p:sp>
    </p:spTree>
    <p:extLst>
      <p:ext uri="{BB962C8B-B14F-4D97-AF65-F5344CB8AC3E}">
        <p14:creationId xmlns:p14="http://schemas.microsoft.com/office/powerpoint/2010/main" val="214845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dirty="0">
                <a:latin typeface="Calibri" panose="020F0502020204030204" pitchFamily="34" charset="0"/>
                <a:cs typeface="Calibri" panose="020F0502020204030204" pitchFamily="34" charset="0"/>
              </a:rPr>
              <a:t>American electrical engineer and inventor - developed FM (frequency modulation) radio and the superheterodyne receiver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Discovered regeneration late in 1913 and patented it. </a:t>
            </a:r>
            <a:r>
              <a:rPr lang="en-US" dirty="0">
                <a:latin typeface="Calibri" panose="020F0502020204030204" pitchFamily="34" charset="0"/>
                <a:cs typeface="Calibri" panose="020F0502020204030204" pitchFamily="34" charset="0"/>
              </a:rPr>
              <a:t>- positive feedback ("regeneration") and oscillation, leading to tube based transmitters</a:t>
            </a:r>
          </a:p>
          <a:p>
            <a:r>
              <a:rPr lang="en-US" baseline="0" dirty="0"/>
              <a:t>Discovery was contested by Lee de Forest, who accidently discovered the same effect in 1912, but worked to eliminate it. His note book entry ended up winning him the rights in 1934.</a:t>
            </a:r>
          </a:p>
          <a:p>
            <a:r>
              <a:rPr lang="en-US" baseline="0" dirty="0"/>
              <a:t>Vacuum-tube feedback oscillators became the basis of radio transmission by 1920</a:t>
            </a:r>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6</a:t>
            </a:fld>
            <a:endParaRPr lang="en-US"/>
          </a:p>
        </p:txBody>
      </p:sp>
    </p:spTree>
    <p:extLst>
      <p:ext uri="{BB962C8B-B14F-4D97-AF65-F5344CB8AC3E}">
        <p14:creationId xmlns:p14="http://schemas.microsoft.com/office/powerpoint/2010/main" val="381821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Charles </a:t>
            </a:r>
            <a:r>
              <a:rPr lang="en-US" dirty="0" err="1">
                <a:latin typeface="Calibri" panose="020F0502020204030204" pitchFamily="34" charset="0"/>
                <a:cs typeface="Calibri" panose="020F0502020204030204" pitchFamily="34" charset="0"/>
              </a:rPr>
              <a:t>Herrold</a:t>
            </a:r>
            <a:r>
              <a:rPr lang="en-US" dirty="0">
                <a:latin typeface="Calibri" panose="020F0502020204030204" pitchFamily="34" charset="0"/>
                <a:cs typeface="Calibri" panose="020F0502020204030204" pitchFamily="34" charset="0"/>
              </a:rPr>
              <a:t> –1912 Weekly broadcasts from his San Jose School </a:t>
            </a:r>
            <a:r>
              <a:rPr lang="en-US" dirty="0"/>
              <a:t>For his students, ultimately with an Experimental license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Young &amp; McCombs co-operative store, Rock Island, IL - </a:t>
            </a:r>
            <a:r>
              <a:rPr lang="en-US" dirty="0" err="1">
                <a:latin typeface="Calibri" panose="020F0502020204030204" pitchFamily="34" charset="0"/>
                <a:cs typeface="Calibri" panose="020F0502020204030204" pitchFamily="34" charset="0"/>
              </a:rPr>
              <a:t>9BY</a:t>
            </a:r>
            <a:r>
              <a:rPr lang="en-US" dirty="0">
                <a:latin typeface="Calibri" panose="020F0502020204030204" pitchFamily="34" charset="0"/>
                <a:cs typeface="Calibri" panose="020F0502020204030204" pitchFamily="34" charset="0"/>
              </a:rPr>
              <a:t> September 1, 1920 Weekly concerts -</a:t>
            </a:r>
            <a:r>
              <a:rPr lang="en-US" dirty="0"/>
              <a:t> became WOC in 1922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Dr. William Reynolds – Colorado Springs -nightly concerts - </a:t>
            </a:r>
            <a:r>
              <a:rPr lang="en-US" dirty="0" err="1">
                <a:latin typeface="Calibri" panose="020F0502020204030204" pitchFamily="34" charset="0"/>
                <a:cs typeface="Calibri" panose="020F0502020204030204" pitchFamily="34" charset="0"/>
              </a:rPr>
              <a:t>9JE</a:t>
            </a:r>
            <a:r>
              <a:rPr lang="en-US" dirty="0">
                <a:latin typeface="Calibri" panose="020F0502020204030204" pitchFamily="34" charset="0"/>
                <a:cs typeface="Calibri" panose="020F0502020204030204" pitchFamily="34" charset="0"/>
              </a:rPr>
              <a:t> – October 1920 -</a:t>
            </a:r>
            <a:r>
              <a:rPr lang="en-US" dirty="0"/>
              <a:t> became </a:t>
            </a:r>
            <a:r>
              <a:rPr lang="en-US" dirty="0" err="1"/>
              <a:t>KLZ</a:t>
            </a:r>
            <a:r>
              <a:rPr lang="en-US" dirty="0"/>
              <a:t> in Denver in 1922</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7</a:t>
            </a:fld>
            <a:endParaRPr lang="en-US"/>
          </a:p>
        </p:txBody>
      </p:sp>
    </p:spTree>
    <p:extLst>
      <p:ext uri="{BB962C8B-B14F-4D97-AF65-F5344CB8AC3E}">
        <p14:creationId xmlns:p14="http://schemas.microsoft.com/office/powerpoint/2010/main" val="4294071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latin typeface="Calibri" panose="020F0502020204030204" pitchFamily="34" charset="0"/>
                <a:cs typeface="Calibri" panose="020F0502020204030204" pitchFamily="34" charset="0"/>
              </a:rPr>
              <a:t>American electrical engineer - Started working for Westinghouse in 1890 at 16 -CLICK</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Became interested in radio in 1913 - Built an Amateur Spark Gap Transmitter and issued an experimental license (</a:t>
            </a:r>
            <a:r>
              <a:rPr lang="en-US" dirty="0" err="1">
                <a:latin typeface="Calibri" panose="020F0502020204030204" pitchFamily="34" charset="0"/>
                <a:cs typeface="Calibri" panose="020F0502020204030204" pitchFamily="34" charset="0"/>
              </a:rPr>
              <a:t>8XK</a:t>
            </a:r>
            <a:r>
              <a:rPr lang="en-US" dirty="0">
                <a:latin typeface="Calibri" panose="020F0502020204030204" pitchFamily="34" charset="0"/>
                <a:cs typeface="Calibri" panose="020F0502020204030204" pitchFamily="34" charset="0"/>
              </a:rPr>
              <a:t>) in the summer of 1916 - CLICK</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WW I - All amateur sites shut down -</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Supported Westinghouse development of the tube-based SCR-69 aircraft transmitter and the SCR-70 aircraft receiver </a:t>
            </a: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8</a:t>
            </a:fld>
            <a:endParaRPr lang="en-US"/>
          </a:p>
        </p:txBody>
      </p:sp>
    </p:spTree>
    <p:extLst>
      <p:ext uri="{BB962C8B-B14F-4D97-AF65-F5344CB8AC3E}">
        <p14:creationId xmlns:p14="http://schemas.microsoft.com/office/powerpoint/2010/main" val="207841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amateur radio ban ended on October 1, 1919</a:t>
            </a:r>
          </a:p>
          <a:p>
            <a:r>
              <a:rPr lang="en-US" dirty="0"/>
              <a:t>Conrad resumed operation of </a:t>
            </a:r>
            <a:r>
              <a:rPr lang="en-US" dirty="0" err="1"/>
              <a:t>8XK</a:t>
            </a:r>
            <a:r>
              <a:rPr lang="en-US" dirty="0"/>
              <a:t>, broadcasting records for 2 hours Wednesday and Saturday Evenings</a:t>
            </a:r>
          </a:p>
          <a:p>
            <a:r>
              <a:rPr lang="en-US" dirty="0"/>
              <a:t>His station appeared in the September 1920 </a:t>
            </a:r>
            <a:r>
              <a:rPr lang="en-US" dirty="0" err="1"/>
              <a:t>QST</a:t>
            </a:r>
            <a:endParaRPr lang="en-US" dirty="0"/>
          </a:p>
          <a:p>
            <a:endParaRPr lang="en-US" dirty="0"/>
          </a:p>
        </p:txBody>
      </p:sp>
      <p:sp>
        <p:nvSpPr>
          <p:cNvPr id="4" name="Slide Number Placeholder 3"/>
          <p:cNvSpPr>
            <a:spLocks noGrp="1"/>
          </p:cNvSpPr>
          <p:nvPr>
            <p:ph type="sldNum" sz="quarter" idx="10"/>
          </p:nvPr>
        </p:nvSpPr>
        <p:spPr/>
        <p:txBody>
          <a:bodyPr/>
          <a:lstStyle/>
          <a:p>
            <a:fld id="{ECDE733D-EF36-48CE-B003-F4EFA11AF69B}" type="slidenum">
              <a:rPr lang="en-US" smtClean="0"/>
              <a:t>9</a:t>
            </a:fld>
            <a:endParaRPr lang="en-US"/>
          </a:p>
        </p:txBody>
      </p:sp>
    </p:spTree>
    <p:extLst>
      <p:ext uri="{BB962C8B-B14F-4D97-AF65-F5344CB8AC3E}">
        <p14:creationId xmlns:p14="http://schemas.microsoft.com/office/powerpoint/2010/main" val="277683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latin typeface="Calibri" panose="020F0502020204030204" pitchFamily="34" charset="0"/>
                <a:cs typeface="Calibri" panose="020F0502020204030204" pitchFamily="34" charset="0"/>
              </a:rPr>
              <a:t>The popularity of Conrad’s broadcasts grew - </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A Pittsburg Department store advertised his concerts and sold crystal sets</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Westinghouse Vice President Harry Davis took notice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Harry P. Davis, Westinghouse vice-president, saw radio as more than “a confidential means of communication,” and realized radio “was an idea of limitless opportunity,”</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Had a transmitter built on the roof of the 8 floor K building</a:t>
            </a:r>
          </a:p>
        </p:txBody>
      </p:sp>
      <p:sp>
        <p:nvSpPr>
          <p:cNvPr id="4" name="Slide Number Placeholder 3"/>
          <p:cNvSpPr>
            <a:spLocks noGrp="1"/>
          </p:cNvSpPr>
          <p:nvPr>
            <p:ph type="sldNum" sz="quarter" idx="10"/>
          </p:nvPr>
        </p:nvSpPr>
        <p:spPr/>
        <p:txBody>
          <a:bodyPr/>
          <a:lstStyle/>
          <a:p>
            <a:fld id="{ECDE733D-EF36-48CE-B003-F4EFA11AF69B}" type="slidenum">
              <a:rPr lang="en-US" smtClean="0"/>
              <a:t>10</a:t>
            </a:fld>
            <a:endParaRPr lang="en-US"/>
          </a:p>
        </p:txBody>
      </p:sp>
    </p:spTree>
    <p:extLst>
      <p:ext uri="{BB962C8B-B14F-4D97-AF65-F5344CB8AC3E}">
        <p14:creationId xmlns:p14="http://schemas.microsoft.com/office/powerpoint/2010/main" val="243449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90B6D805-BBD9-4FC2-908B-10817BC8BD8F}" type="datetimeFigureOut">
              <a:rPr lang="en-US" smtClean="0"/>
              <a:t>6/2/2022</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5EDE286C-24C6-4F5B-BC42-4EC42990B8C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90B6D805-BBD9-4FC2-908B-10817BC8BD8F}"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5EDE286C-24C6-4F5B-BC42-4EC42990B8CB}"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B6D805-BBD9-4FC2-908B-10817BC8BD8F}"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E286C-24C6-4F5B-BC42-4EC42990B8C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B6D805-BBD9-4FC2-908B-10817BC8BD8F}"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E286C-24C6-4F5B-BC42-4EC42990B8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96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361950" y="123825"/>
            <a:ext cx="8686800" cy="838200"/>
          </a:xfrm>
        </p:spPr>
        <p:txBody>
          <a:bodyPr/>
          <a:lstStyle/>
          <a:p>
            <a:r>
              <a:rPr kumimoji="0" lang="en-US"/>
              <a:t>Click to edit Master title style</a:t>
            </a:r>
          </a:p>
        </p:txBody>
      </p:sp>
      <p:sp>
        <p:nvSpPr>
          <p:cNvPr id="27" name="Content Placeholder 26"/>
          <p:cNvSpPr>
            <a:spLocks noGrp="1"/>
          </p:cNvSpPr>
          <p:nvPr>
            <p:ph idx="1"/>
          </p:nvPr>
        </p:nvSpPr>
        <p:spPr>
          <a:xfrm>
            <a:off x="237506" y="1162050"/>
            <a:ext cx="8680863" cy="4918075"/>
          </a:xfrm>
        </p:spPr>
        <p:txBody>
          <a:bodyPr/>
          <a:lstStyle>
            <a:lvl3pPr>
              <a:defRPr sz="2800"/>
            </a:lvl3pPr>
            <a:lvl4pPr>
              <a:defRPr sz="2800"/>
            </a:lvl4pPr>
            <a:lvl5pPr>
              <a:defRPr sz="2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6" name="Slide Number Placeholder 15"/>
          <p:cNvSpPr>
            <a:spLocks noGrp="1"/>
          </p:cNvSpPr>
          <p:nvPr>
            <p:ph type="sldNum" sz="quarter" idx="12"/>
          </p:nvPr>
        </p:nvSpPr>
        <p:spPr>
          <a:xfrm>
            <a:off x="8229600" y="6473952"/>
            <a:ext cx="758952" cy="246888"/>
          </a:xfrm>
        </p:spPr>
        <p:txBody>
          <a:bodyPr/>
          <a:lstStyle/>
          <a:p>
            <a:fld id="{5EDE286C-24C6-4F5B-BC42-4EC42990B8CB}" type="slidenum">
              <a:rPr lang="en-US" smtClean="0"/>
              <a:t>‹#›</a:t>
            </a:fld>
            <a:endParaRPr lang="en-US"/>
          </a:p>
        </p:txBody>
      </p:sp>
      <p:cxnSp>
        <p:nvCxnSpPr>
          <p:cNvPr id="7" name="Straight Arrow Connector 6"/>
          <p:cNvCxnSpPr/>
          <p:nvPr userDrawn="1"/>
        </p:nvCxnSpPr>
        <p:spPr>
          <a:xfrm flipV="1">
            <a:off x="237506" y="1054556"/>
            <a:ext cx="8680863" cy="0"/>
          </a:xfrm>
          <a:prstGeom prst="straightConnector1">
            <a:avLst/>
          </a:prstGeom>
          <a:ln w="41275" cmpd="sng">
            <a:solidFill>
              <a:srgbClr val="793905"/>
            </a:solidFill>
            <a:headEnd type="diamond" w="lg" len="lg"/>
            <a:tailEnd type="diamond" w="lg" len="lg"/>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90B6D805-BBD9-4FC2-908B-10817BC8BD8F}" type="datetimeFigureOut">
              <a:rPr lang="en-US" smtClean="0"/>
              <a:t>6/2/2022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5EDE286C-24C6-4F5B-BC42-4EC42990B8CB}"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13335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238125" y="1168207"/>
            <a:ext cx="4191000" cy="5153025"/>
          </a:xfrm>
        </p:spPr>
        <p:txBody>
          <a:bodyPr/>
          <a:lstStyle>
            <a:lvl1pPr>
              <a:defRPr sz="2800"/>
            </a:lvl1pPr>
            <a:lvl2pPr>
              <a:defRPr sz="2400"/>
            </a:lvl2pPr>
            <a:lvl3pPr>
              <a:defRPr sz="20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half" idx="2"/>
          </p:nvPr>
        </p:nvSpPr>
        <p:spPr>
          <a:xfrm>
            <a:off x="4581525" y="1168207"/>
            <a:ext cx="4343400" cy="515639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1" name="Slide Number Placeholder 30"/>
          <p:cNvSpPr>
            <a:spLocks noGrp="1"/>
          </p:cNvSpPr>
          <p:nvPr>
            <p:ph type="sldNum" sz="quarter" idx="12"/>
          </p:nvPr>
        </p:nvSpPr>
        <p:spPr/>
        <p:txBody>
          <a:bodyPr/>
          <a:lstStyle/>
          <a:p>
            <a:fld id="{5EDE286C-24C6-4F5B-BC42-4EC42990B8CB}" type="slidenum">
              <a:rPr lang="en-US" smtClean="0"/>
              <a:t>‹#›</a:t>
            </a:fld>
            <a:endParaRPr lang="en-US"/>
          </a:p>
        </p:txBody>
      </p:sp>
      <p:cxnSp>
        <p:nvCxnSpPr>
          <p:cNvPr id="8" name="Straight Arrow Connector 7"/>
          <p:cNvCxnSpPr/>
          <p:nvPr userDrawn="1"/>
        </p:nvCxnSpPr>
        <p:spPr>
          <a:xfrm flipV="1">
            <a:off x="237506" y="1054556"/>
            <a:ext cx="8680863" cy="0"/>
          </a:xfrm>
          <a:prstGeom prst="straightConnector1">
            <a:avLst/>
          </a:prstGeom>
          <a:ln w="41275" cmpd="sng">
            <a:solidFill>
              <a:srgbClr val="793905"/>
            </a:solidFill>
            <a:headEnd type="diamond" w="lg" len="lg"/>
            <a:tailEnd type="diamond" w="lg" len="lg"/>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90B6D805-BBD9-4FC2-908B-10817BC8BD8F}"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5EDE286C-24C6-4F5B-BC42-4EC42990B8CB}"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90B6D805-BBD9-4FC2-908B-10817BC8BD8F}" type="datetimeFigureOut">
              <a:rPr lang="en-US" smtClean="0"/>
              <a:t>6/2/2022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E286C-24C6-4F5B-BC42-4EC42990B8C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0B6D805-BBD9-4FC2-908B-10817BC8BD8F}" type="datetimeFigureOut">
              <a:rPr lang="en-US" smtClean="0"/>
              <a:t>6/2/2022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E286C-24C6-4F5B-BC42-4EC42990B8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90B6D805-BBD9-4FC2-908B-10817BC8BD8F}" type="datetimeFigureOut">
              <a:rPr lang="en-US" smtClean="0"/>
              <a:t>6/2/2022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E286C-24C6-4F5B-BC42-4EC42990B8C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0B6D805-BBD9-4FC2-908B-10817BC8BD8F}" type="datetimeFigureOut">
              <a:rPr lang="en-US" smtClean="0"/>
              <a:t>6/2/2022</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EDE286C-24C6-4F5B-BC42-4EC42990B8CB}"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jp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notesSlide" Target="../notesSlides/notesSlide12.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79674"/>
            <a:ext cx="7772400" cy="1002268"/>
          </a:xfrm>
        </p:spPr>
        <p:txBody>
          <a:bodyPr>
            <a:noAutofit/>
          </a:bodyPr>
          <a:lstStyle/>
          <a:p>
            <a:pPr algn="ctr"/>
            <a:r>
              <a:rPr lang="en-US" b="1" dirty="0">
                <a:solidFill>
                  <a:srgbClr val="000000"/>
                </a:solidFill>
                <a:latin typeface="Calibri" panose="020F0502020204030204" pitchFamily="34" charset="0"/>
                <a:cs typeface="Calibri" panose="020F0502020204030204" pitchFamily="34" charset="0"/>
              </a:rPr>
              <a:t>Pioneer Station </a:t>
            </a:r>
            <a:r>
              <a:rPr lang="en-US" b="1" dirty="0" err="1">
                <a:solidFill>
                  <a:srgbClr val="000000"/>
                </a:solidFill>
                <a:latin typeface="Calibri" panose="020F0502020204030204" pitchFamily="34" charset="0"/>
                <a:cs typeface="Calibri" panose="020F0502020204030204" pitchFamily="34" charset="0"/>
              </a:rPr>
              <a:t>KDKA's</a:t>
            </a:r>
            <a:r>
              <a:rPr lang="en-US" b="1" dirty="0">
                <a:solidFill>
                  <a:srgbClr val="000000"/>
                </a:solidFill>
                <a:latin typeface="Calibri" panose="020F0502020204030204" pitchFamily="34" charset="0"/>
                <a:cs typeface="Calibri" panose="020F0502020204030204" pitchFamily="34" charset="0"/>
              </a:rPr>
              <a:t> Centennial: 100 Years of Entertainment Broadcasting</a:t>
            </a:r>
            <a:endParaRPr lang="en-US" b="1" cap="none" dirty="0">
              <a:solidFill>
                <a:srgbClr val="000000"/>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371600" y="5039330"/>
            <a:ext cx="6400800" cy="926068"/>
          </a:xfrm>
        </p:spPr>
        <p:txBody>
          <a:bodyPr>
            <a:noAutofit/>
          </a:bodyPr>
          <a:lstStyle/>
          <a:p>
            <a:pPr algn="ctr">
              <a:spcBef>
                <a:spcPts val="0"/>
              </a:spcBef>
            </a:pPr>
            <a:r>
              <a:rPr lang="en-US" sz="3600" dirty="0">
                <a:solidFill>
                  <a:srgbClr val="000000"/>
                </a:solidFill>
                <a:latin typeface="Calibri" panose="020F0502020204030204" pitchFamily="34" charset="0"/>
                <a:cs typeface="Calibri" panose="020F0502020204030204" pitchFamily="34" charset="0"/>
              </a:rPr>
              <a:t>Dave Rossetti</a:t>
            </a:r>
          </a:p>
          <a:p>
            <a:pPr algn="ctr">
              <a:spcBef>
                <a:spcPts val="0"/>
              </a:spcBef>
            </a:pPr>
            <a:r>
              <a:rPr lang="en-US" sz="3600" dirty="0">
                <a:solidFill>
                  <a:srgbClr val="000000"/>
                </a:solidFill>
                <a:latin typeface="Calibri" panose="020F0502020204030204" pitchFamily="34" charset="0"/>
                <a:cs typeface="Calibri" panose="020F0502020204030204" pitchFamily="34" charset="0"/>
              </a:rPr>
              <a:t>03 June 2022</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062" y="161925"/>
            <a:ext cx="5057775" cy="1752600"/>
          </a:xfrm>
          <a:prstGeom prst="rect">
            <a:avLst/>
          </a:prstGeom>
        </p:spPr>
      </p:pic>
      <p:pic>
        <p:nvPicPr>
          <p:cNvPr id="6" name="KDKA100Jingle">
            <a:hlinkClick r:id="" action="ppaction://media"/>
            <a:extLst>
              <a:ext uri="{FF2B5EF4-FFF2-40B4-BE49-F238E27FC236}">
                <a16:creationId xmlns:a16="http://schemas.microsoft.com/office/drawing/2014/main" id="{4A86F2C4-CF37-4282-A726-4FDB3EA7CC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199" y="6035040"/>
            <a:ext cx="609600" cy="609600"/>
          </a:xfrm>
          <a:prstGeom prst="rect">
            <a:avLst/>
          </a:prstGeom>
        </p:spPr>
      </p:pic>
    </p:spTree>
    <p:extLst>
      <p:ext uri="{BB962C8B-B14F-4D97-AF65-F5344CB8AC3E}">
        <p14:creationId xmlns:p14="http://schemas.microsoft.com/office/powerpoint/2010/main" val="256576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Listening Enjoyment Grows</a:t>
            </a:r>
          </a:p>
        </p:txBody>
      </p:sp>
      <p:sp>
        <p:nvSpPr>
          <p:cNvPr id="5" name="Content Placeholder 2"/>
          <p:cNvSpPr txBox="1">
            <a:spLocks/>
          </p:cNvSpPr>
          <p:nvPr/>
        </p:nvSpPr>
        <p:spPr>
          <a:xfrm>
            <a:off x="278479" y="1200150"/>
            <a:ext cx="3789429" cy="553708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7276664-9E50-4426-83E3-46D5AA4B422B}"/>
              </a:ext>
            </a:extLst>
          </p:cNvPr>
          <p:cNvPicPr>
            <a:picLocks noChangeAspect="1"/>
          </p:cNvPicPr>
          <p:nvPr/>
        </p:nvPicPr>
        <p:blipFill rotWithShape="1">
          <a:blip r:embed="rId3"/>
          <a:srcRect t="11088" b="7967"/>
          <a:stretch/>
        </p:blipFill>
        <p:spPr>
          <a:xfrm>
            <a:off x="877279" y="1210774"/>
            <a:ext cx="7670800" cy="5441678"/>
          </a:xfrm>
          <a:prstGeom prst="rect">
            <a:avLst/>
          </a:prstGeom>
        </p:spPr>
      </p:pic>
      <p:pic>
        <p:nvPicPr>
          <p:cNvPr id="7" name="Picture 6">
            <a:extLst>
              <a:ext uri="{FF2B5EF4-FFF2-40B4-BE49-F238E27FC236}">
                <a16:creationId xmlns:a16="http://schemas.microsoft.com/office/drawing/2014/main" id="{CFB332EF-7F3C-4D9B-A63A-567C35FB7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740" y="1230304"/>
            <a:ext cx="3645877" cy="5502996"/>
          </a:xfrm>
          <a:prstGeom prst="rect">
            <a:avLst/>
          </a:prstGeom>
        </p:spPr>
      </p:pic>
      <p:pic>
        <p:nvPicPr>
          <p:cNvPr id="10" name="Picture 9">
            <a:extLst>
              <a:ext uri="{FF2B5EF4-FFF2-40B4-BE49-F238E27FC236}">
                <a16:creationId xmlns:a16="http://schemas.microsoft.com/office/drawing/2014/main" id="{CDC9E09E-B19D-4246-8DE0-8756D527BA17}"/>
              </a:ext>
            </a:extLst>
          </p:cNvPr>
          <p:cNvPicPr>
            <a:picLocks noChangeAspect="1"/>
          </p:cNvPicPr>
          <p:nvPr/>
        </p:nvPicPr>
        <p:blipFill rotWithShape="1">
          <a:blip r:embed="rId5"/>
          <a:srcRect l="13493" t="23454" r="24917" b="17745"/>
          <a:stretch/>
        </p:blipFill>
        <p:spPr>
          <a:xfrm>
            <a:off x="367839" y="1226374"/>
            <a:ext cx="8560721" cy="5384482"/>
          </a:xfrm>
          <a:prstGeom prst="rect">
            <a:avLst/>
          </a:prstGeom>
        </p:spPr>
      </p:pic>
    </p:spTree>
    <p:extLst>
      <p:ext uri="{BB962C8B-B14F-4D97-AF65-F5344CB8AC3E}">
        <p14:creationId xmlns:p14="http://schemas.microsoft.com/office/powerpoint/2010/main" val="3570241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412D3-C5E7-4229-A317-64E836228D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39" b="76748"/>
          <a:stretch/>
        </p:blipFill>
        <p:spPr>
          <a:xfrm>
            <a:off x="512460" y="2153477"/>
            <a:ext cx="8271480" cy="3304391"/>
          </a:xfrm>
          <a:prstGeom prst="rect">
            <a:avLst/>
          </a:prstGeom>
        </p:spPr>
      </p:pic>
      <p:pic>
        <p:nvPicPr>
          <p:cNvPr id="8" name="Picture 7">
            <a:extLst>
              <a:ext uri="{FF2B5EF4-FFF2-40B4-BE49-F238E27FC236}">
                <a16:creationId xmlns:a16="http://schemas.microsoft.com/office/drawing/2014/main" id="{2D85A0ED-7300-44A6-8F5D-DA825B6F5C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22" t="4204" r="7600" b="46847"/>
          <a:stretch/>
        </p:blipFill>
        <p:spPr>
          <a:xfrm>
            <a:off x="1640381" y="1244325"/>
            <a:ext cx="5863237" cy="5448730"/>
          </a:xfrm>
          <a:prstGeom prst="rect">
            <a:avLst/>
          </a:prstGeom>
        </p:spPr>
      </p:pic>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The </a:t>
            </a:r>
            <a:r>
              <a:rPr lang="en-US" b="1" dirty="0" err="1">
                <a:latin typeface="Calibri" panose="020F0502020204030204" pitchFamily="34" charset="0"/>
                <a:cs typeface="Calibri" panose="020F0502020204030204" pitchFamily="34" charset="0"/>
              </a:rPr>
              <a:t>KDKA</a:t>
            </a:r>
            <a:r>
              <a:rPr lang="en-US" b="1" dirty="0">
                <a:latin typeface="Calibri" panose="020F0502020204030204" pitchFamily="34" charset="0"/>
                <a:cs typeface="Calibri" panose="020F0502020204030204" pitchFamily="34" charset="0"/>
              </a:rPr>
              <a:t> License</a:t>
            </a:r>
          </a:p>
        </p:txBody>
      </p:sp>
      <p:sp>
        <p:nvSpPr>
          <p:cNvPr id="5" name="Content Placeholder 2"/>
          <p:cNvSpPr txBox="1">
            <a:spLocks/>
          </p:cNvSpPr>
          <p:nvPr/>
        </p:nvSpPr>
        <p:spPr>
          <a:xfrm>
            <a:off x="278479" y="1200150"/>
            <a:ext cx="3789429" cy="553708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7A1299C-8029-451E-8D95-0E3DA008B7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00" t="7528" r="5630" b="64722"/>
          <a:stretch/>
        </p:blipFill>
        <p:spPr>
          <a:xfrm>
            <a:off x="228599" y="1519610"/>
            <a:ext cx="8686800" cy="4362500"/>
          </a:xfrm>
          <a:prstGeom prst="rect">
            <a:avLst/>
          </a:prstGeom>
        </p:spPr>
      </p:pic>
      <p:pic>
        <p:nvPicPr>
          <p:cNvPr id="17" name="Picture 16">
            <a:extLst>
              <a:ext uri="{FF2B5EF4-FFF2-40B4-BE49-F238E27FC236}">
                <a16:creationId xmlns:a16="http://schemas.microsoft.com/office/drawing/2014/main" id="{E38A16DF-8264-4CA6-AFFD-E274874F5A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84" t="62807" r="5953" b="21754"/>
          <a:stretch/>
        </p:blipFill>
        <p:spPr>
          <a:xfrm>
            <a:off x="253539" y="2332847"/>
            <a:ext cx="8636920" cy="2596462"/>
          </a:xfrm>
          <a:prstGeom prst="rect">
            <a:avLst/>
          </a:prstGeom>
        </p:spPr>
      </p:pic>
      <p:pic>
        <p:nvPicPr>
          <p:cNvPr id="9" name="Picture 8">
            <a:extLst>
              <a:ext uri="{FF2B5EF4-FFF2-40B4-BE49-F238E27FC236}">
                <a16:creationId xmlns:a16="http://schemas.microsoft.com/office/drawing/2014/main" id="{70DF4A8C-E98A-4276-BFCA-D4C6530C1B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22" t="38292" r="7600" b="46847"/>
          <a:stretch/>
        </p:blipFill>
        <p:spPr>
          <a:xfrm>
            <a:off x="228599" y="2405618"/>
            <a:ext cx="8686800" cy="2450920"/>
          </a:xfrm>
          <a:prstGeom prst="rect">
            <a:avLst/>
          </a:prstGeom>
        </p:spPr>
      </p:pic>
    </p:spTree>
    <p:extLst>
      <p:ext uri="{BB962C8B-B14F-4D97-AF65-F5344CB8AC3E}">
        <p14:creationId xmlns:p14="http://schemas.microsoft.com/office/powerpoint/2010/main" val="167012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The First </a:t>
            </a:r>
            <a:r>
              <a:rPr lang="en-US" b="1" dirty="0" err="1">
                <a:latin typeface="Calibri" panose="020F0502020204030204" pitchFamily="34" charset="0"/>
                <a:cs typeface="Calibri" panose="020F0502020204030204" pitchFamily="34" charset="0"/>
              </a:rPr>
              <a:t>KDKA</a:t>
            </a:r>
            <a:r>
              <a:rPr lang="en-US" b="1" dirty="0">
                <a:latin typeface="Calibri" panose="020F0502020204030204" pitchFamily="34" charset="0"/>
                <a:cs typeface="Calibri" panose="020F0502020204030204" pitchFamily="34" charset="0"/>
              </a:rPr>
              <a:t> Transmitter</a:t>
            </a:r>
          </a:p>
        </p:txBody>
      </p:sp>
      <p:sp>
        <p:nvSpPr>
          <p:cNvPr id="5" name="Content Placeholder 2"/>
          <p:cNvSpPr txBox="1">
            <a:spLocks/>
          </p:cNvSpPr>
          <p:nvPr/>
        </p:nvSpPr>
        <p:spPr>
          <a:xfrm>
            <a:off x="278479" y="1200150"/>
            <a:ext cx="3789429" cy="553708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F654F80-4C51-418C-9026-39E02D0BEAE6}"/>
              </a:ext>
            </a:extLst>
          </p:cNvPr>
          <p:cNvPicPr>
            <a:picLocks noChangeAspect="1"/>
          </p:cNvPicPr>
          <p:nvPr/>
        </p:nvPicPr>
        <p:blipFill>
          <a:blip r:embed="rId3"/>
          <a:stretch>
            <a:fillRect/>
          </a:stretch>
        </p:blipFill>
        <p:spPr>
          <a:xfrm>
            <a:off x="488282" y="1200150"/>
            <a:ext cx="8167434" cy="5508271"/>
          </a:xfrm>
          <a:prstGeom prst="rect">
            <a:avLst/>
          </a:prstGeom>
        </p:spPr>
      </p:pic>
      <p:pic>
        <p:nvPicPr>
          <p:cNvPr id="9" name="Picture 8">
            <a:extLst>
              <a:ext uri="{FF2B5EF4-FFF2-40B4-BE49-F238E27FC236}">
                <a16:creationId xmlns:a16="http://schemas.microsoft.com/office/drawing/2014/main" id="{E496D7A0-1183-4F99-9685-79538318218E}"/>
              </a:ext>
            </a:extLst>
          </p:cNvPr>
          <p:cNvPicPr>
            <a:picLocks noChangeAspect="1"/>
          </p:cNvPicPr>
          <p:nvPr/>
        </p:nvPicPr>
        <p:blipFill>
          <a:blip r:embed="rId4"/>
          <a:stretch>
            <a:fillRect/>
          </a:stretch>
        </p:blipFill>
        <p:spPr>
          <a:xfrm>
            <a:off x="728296" y="1200150"/>
            <a:ext cx="7687407" cy="5432434"/>
          </a:xfrm>
          <a:prstGeom prst="rect">
            <a:avLst/>
          </a:prstGeom>
        </p:spPr>
      </p:pic>
      <p:pic>
        <p:nvPicPr>
          <p:cNvPr id="12" name="Picture 11">
            <a:extLst>
              <a:ext uri="{FF2B5EF4-FFF2-40B4-BE49-F238E27FC236}">
                <a16:creationId xmlns:a16="http://schemas.microsoft.com/office/drawing/2014/main" id="{D89986DE-E705-4D8E-8CE4-0D35D9B6EA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68" t="21930" r="5026" b="45965"/>
          <a:stretch/>
        </p:blipFill>
        <p:spPr>
          <a:xfrm>
            <a:off x="563758" y="1766559"/>
            <a:ext cx="8016481" cy="3891291"/>
          </a:xfrm>
          <a:prstGeom prst="rect">
            <a:avLst/>
          </a:prstGeom>
        </p:spPr>
      </p:pic>
    </p:spTree>
    <p:extLst>
      <p:ext uri="{BB962C8B-B14F-4D97-AF65-F5344CB8AC3E}">
        <p14:creationId xmlns:p14="http://schemas.microsoft.com/office/powerpoint/2010/main" val="397748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err="1">
                <a:latin typeface="Calibri" panose="020F0502020204030204" pitchFamily="34" charset="0"/>
                <a:cs typeface="Calibri" panose="020F0502020204030204" pitchFamily="34" charset="0"/>
              </a:rPr>
              <a:t>KDKA’s</a:t>
            </a:r>
            <a:r>
              <a:rPr lang="en-US" b="1" dirty="0">
                <a:latin typeface="Calibri" panose="020F0502020204030204" pitchFamily="34" charset="0"/>
                <a:cs typeface="Calibri" panose="020F0502020204030204" pitchFamily="34" charset="0"/>
              </a:rPr>
              <a:t> first broadcast</a:t>
            </a:r>
          </a:p>
        </p:txBody>
      </p:sp>
      <p:pic>
        <p:nvPicPr>
          <p:cNvPr id="14" name="Recording edited">
            <a:hlinkClick r:id="" action="ppaction://media"/>
            <a:extLst>
              <a:ext uri="{FF2B5EF4-FFF2-40B4-BE49-F238E27FC236}">
                <a16:creationId xmlns:a16="http://schemas.microsoft.com/office/drawing/2014/main" id="{214FC2D8-740A-93D0-D441-C109DAF9E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224337"/>
            <a:ext cx="609600" cy="609600"/>
          </a:xfrm>
          <a:prstGeom prst="rect">
            <a:avLst/>
          </a:prstGeom>
        </p:spPr>
      </p:pic>
      <p:pic>
        <p:nvPicPr>
          <p:cNvPr id="13" name="Picture 12">
            <a:extLst>
              <a:ext uri="{FF2B5EF4-FFF2-40B4-BE49-F238E27FC236}">
                <a16:creationId xmlns:a16="http://schemas.microsoft.com/office/drawing/2014/main" id="{615570C6-EE60-80A4-EFB0-82CF79BDA916}"/>
              </a:ext>
            </a:extLst>
          </p:cNvPr>
          <p:cNvPicPr>
            <a:picLocks noChangeAspect="1"/>
          </p:cNvPicPr>
          <p:nvPr/>
        </p:nvPicPr>
        <p:blipFill rotWithShape="1">
          <a:blip r:embed="rId6">
            <a:extLst>
              <a:ext uri="{28A0092B-C50C-407E-A947-70E740481C1C}">
                <a14:useLocalDpi xmlns:a14="http://schemas.microsoft.com/office/drawing/2010/main" val="0"/>
              </a:ext>
            </a:extLst>
          </a:blip>
          <a:srcRect t="29067"/>
          <a:stretch/>
        </p:blipFill>
        <p:spPr>
          <a:xfrm>
            <a:off x="304799" y="1118936"/>
            <a:ext cx="8562117" cy="4812632"/>
          </a:xfrm>
          <a:prstGeom prst="rect">
            <a:avLst/>
          </a:prstGeom>
        </p:spPr>
      </p:pic>
      <p:pic>
        <p:nvPicPr>
          <p:cNvPr id="4" name="Picture 3">
            <a:extLst>
              <a:ext uri="{FF2B5EF4-FFF2-40B4-BE49-F238E27FC236}">
                <a16:creationId xmlns:a16="http://schemas.microsoft.com/office/drawing/2014/main" id="{5447966C-14E6-4995-033B-70A063D605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6667" b="96667" l="800" r="17300">
                        <a14:foregroundMark x1="8600" y1="42917" x2="8600" y2="42917"/>
                        <a14:foregroundMark x1="8600" y1="39167" x2="8600" y2="39167"/>
                        <a14:foregroundMark x1="7700" y1="38750" x2="7700" y2="38750"/>
                        <a14:foregroundMark x1="6700" y1="29583" x2="6700" y2="29583"/>
                        <a14:foregroundMark x1="6500" y1="28333" x2="6500" y2="28333"/>
                        <a14:foregroundMark x1="5700" y1="28333" x2="5700" y2="28333"/>
                        <a14:foregroundMark x1="2800" y1="49167" x2="2800" y2="49167"/>
                        <a14:foregroundMark x1="2800" y1="53333" x2="2800" y2="53333"/>
                        <a14:foregroundMark x1="2200" y1="47500" x2="2200" y2="47500"/>
                        <a14:foregroundMark x1="1400" y1="52917" x2="1400" y2="52917"/>
                        <a14:foregroundMark x1="800" y1="64167" x2="800" y2="64167"/>
                        <a14:foregroundMark x1="3500" y1="88750" x2="3500" y2="88750"/>
                        <a14:foregroundMark x1="5400" y1="84583" x2="5400" y2="84583"/>
                        <a14:foregroundMark x1="5200" y1="87917" x2="5200" y2="87917"/>
                        <a14:foregroundMark x1="3900" y1="83333" x2="3900" y2="83333"/>
                        <a14:foregroundMark x1="6600" y1="91250" x2="6600" y2="91250"/>
                        <a14:foregroundMark x1="7200" y1="90833" x2="7200" y2="90833"/>
                        <a14:foregroundMark x1="7600" y1="92917" x2="7600" y2="92917"/>
                        <a14:foregroundMark x1="7200" y1="95417" x2="7200" y2="95417"/>
                        <a14:foregroundMark x1="9100" y1="90000" x2="9100" y2="90000"/>
                        <a14:foregroundMark x1="8600" y1="96250" x2="8600" y2="96250"/>
                        <a14:foregroundMark x1="11200" y1="91250" x2="11200" y2="91250"/>
                        <a14:foregroundMark x1="10600" y1="93333" x2="10600" y2="93333"/>
                        <a14:foregroundMark x1="10000" y1="96667" x2="10000" y2="96667"/>
                        <a14:foregroundMark x1="15000" y1="86250" x2="15000" y2="86250"/>
                        <a14:foregroundMark x1="14300" y1="90000" x2="14300" y2="90000"/>
                        <a14:foregroundMark x1="16000" y1="75417" x2="16000" y2="75417"/>
                        <a14:foregroundMark x1="16900" y1="76667" x2="16900" y2="76667"/>
                        <a14:foregroundMark x1="13900" y1="84583" x2="13900" y2="84583"/>
                        <a14:foregroundMark x1="14900" y1="60417" x2="14900" y2="60417"/>
                        <a14:foregroundMark x1="16500" y1="57500" x2="16500" y2="57500"/>
                        <a14:foregroundMark x1="16900" y1="69167" x2="16900" y2="69167"/>
                        <a14:foregroundMark x1="17300" y1="70417" x2="17300" y2="70417"/>
                        <a14:foregroundMark x1="16500" y1="46250" x2="16500" y2="46250"/>
                        <a14:foregroundMark x1="16200" y1="41667" x2="16200" y2="41667"/>
                        <a14:foregroundMark x1="15200" y1="40417" x2="15200" y2="40417"/>
                        <a14:foregroundMark x1="15600" y1="38750" x2="15600" y2="38750"/>
                        <a14:foregroundMark x1="9600" y1="26667" x2="9600" y2="26667"/>
                      </a14:backgroundRemoval>
                    </a14:imgEffect>
                  </a14:imgLayer>
                </a14:imgProps>
              </a:ext>
              <a:ext uri="{28A0092B-C50C-407E-A947-70E740481C1C}">
                <a14:useLocalDpi xmlns:a14="http://schemas.microsoft.com/office/drawing/2010/main" val="0"/>
              </a:ext>
            </a:extLst>
          </a:blip>
          <a:srcRect t="24632" r="81806"/>
          <a:stretch/>
        </p:blipFill>
        <p:spPr>
          <a:xfrm>
            <a:off x="2743200" y="1678553"/>
            <a:ext cx="3657600" cy="3636248"/>
          </a:xfrm>
          <a:prstGeom prst="rect">
            <a:avLst/>
          </a:prstGeom>
        </p:spPr>
      </p:pic>
      <p:pic>
        <p:nvPicPr>
          <p:cNvPr id="10" name="Picture 9">
            <a:extLst>
              <a:ext uri="{FF2B5EF4-FFF2-40B4-BE49-F238E27FC236}">
                <a16:creationId xmlns:a16="http://schemas.microsoft.com/office/drawing/2014/main" id="{5701BFA3-C423-316C-69DC-89D2B7B3A96A}"/>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7917" b="97500" l="82700" r="99000">
                        <a14:foregroundMark x1="85500" y1="34583" x2="85500" y2="34583"/>
                        <a14:foregroundMark x1="85700" y1="35000" x2="85700" y2="35000"/>
                        <a14:foregroundMark x1="88300" y1="29583" x2="88300" y2="29583"/>
                        <a14:foregroundMark x1="90800" y1="28333" x2="90800" y2="28333"/>
                        <a14:foregroundMark x1="96900" y1="39167" x2="96900" y2="39167"/>
                        <a14:foregroundMark x1="98900" y1="52917" x2="98900" y2="52917"/>
                        <a14:foregroundMark x1="94000" y1="94167" x2="94000" y2="94167"/>
                        <a14:foregroundMark x1="99000" y1="61250" x2="99000" y2="61250"/>
                        <a14:foregroundMark x1="98900" y1="74583" x2="98900" y2="74583"/>
                        <a14:foregroundMark x1="98600" y1="77083" x2="98600" y2="77083"/>
                        <a14:foregroundMark x1="98400" y1="79583" x2="98400" y2="79583"/>
                        <a14:foregroundMark x1="98100" y1="81667" x2="98100" y2="81667"/>
                        <a14:foregroundMark x1="97800" y1="83750" x2="97800" y2="83750"/>
                        <a14:foregroundMark x1="97100" y1="87083" x2="97100" y2="87083"/>
                        <a14:foregroundMark x1="96700" y1="89167" x2="96700" y2="89167"/>
                        <a14:foregroundMark x1="96300" y1="90417" x2="96300" y2="90417"/>
                        <a14:foregroundMark x1="96000" y1="91250" x2="96000" y2="91250"/>
                        <a14:foregroundMark x1="95500" y1="92917" x2="95500" y2="92917"/>
                        <a14:foregroundMark x1="95000" y1="94583" x2="95000" y2="94583"/>
                        <a14:foregroundMark x1="94500" y1="95000" x2="94500" y2="95000"/>
                        <a14:foregroundMark x1="94000" y1="95833" x2="94000" y2="95833"/>
                        <a14:foregroundMark x1="93700" y1="96250" x2="93700" y2="96250"/>
                        <a14:foregroundMark x1="93200" y1="97500" x2="93200" y2="97500"/>
                        <a14:foregroundMark x1="92900" y1="97500" x2="92900" y2="97500"/>
                        <a14:foregroundMark x1="83700" y1="80833" x2="83700" y2="80833"/>
                        <a14:foregroundMark x1="83100" y1="77917" x2="83100" y2="77917"/>
                        <a14:foregroundMark x1="82900" y1="73750" x2="82900" y2="73750"/>
                        <a14:foregroundMark x1="83700" y1="45000" x2="83700" y2="45000"/>
                        <a14:foregroundMark x1="83700" y1="47083" x2="83700" y2="47083"/>
                        <a14:foregroundMark x1="83500" y1="50417" x2="83500" y2="50417"/>
                        <a14:foregroundMark x1="83100" y1="51667" x2="83100" y2="51667"/>
                        <a14:foregroundMark x1="82800" y1="54167" x2="82800" y2="54167"/>
                        <a14:foregroundMark x1="82700" y1="58750" x2="82700" y2="58750"/>
                        <a14:foregroundMark x1="82700" y1="61667" x2="82700" y2="61667"/>
                        <a14:foregroundMark x1="82900" y1="72083" x2="82900" y2="72083"/>
                        <a14:foregroundMark x1="82800" y1="70833" x2="82800" y2="70833"/>
                        <a14:foregroundMark x1="82700" y1="69583" x2="82700" y2="69583"/>
                      </a14:backgroundRemoval>
                    </a14:imgEffect>
                  </a14:imgLayer>
                </a14:imgProps>
              </a:ext>
              <a:ext uri="{28A0092B-C50C-407E-A947-70E740481C1C}">
                <a14:useLocalDpi xmlns:a14="http://schemas.microsoft.com/office/drawing/2010/main" val="0"/>
              </a:ext>
            </a:extLst>
          </a:blip>
          <a:srcRect l="81879" t="24632" r="52"/>
          <a:stretch/>
        </p:blipFill>
        <p:spPr>
          <a:xfrm>
            <a:off x="2752725" y="1626787"/>
            <a:ext cx="3657600" cy="3661576"/>
          </a:xfrm>
          <a:prstGeom prst="rect">
            <a:avLst/>
          </a:prstGeom>
        </p:spPr>
      </p:pic>
      <p:pic>
        <p:nvPicPr>
          <p:cNvPr id="9" name="Picture 8">
            <a:extLst>
              <a:ext uri="{FF2B5EF4-FFF2-40B4-BE49-F238E27FC236}">
                <a16:creationId xmlns:a16="http://schemas.microsoft.com/office/drawing/2014/main" id="{829B1511-EBFD-4CA0-9B97-0B2EBF456FE4}"/>
              </a:ext>
            </a:extLst>
          </p:cNvPr>
          <p:cNvPicPr>
            <a:picLocks noChangeAspect="1"/>
          </p:cNvPicPr>
          <p:nvPr/>
        </p:nvPicPr>
        <p:blipFill rotWithShape="1">
          <a:blip r:embed="rId10"/>
          <a:srcRect l="32330" t="48507" r="57624" b="39928"/>
          <a:stretch/>
        </p:blipFill>
        <p:spPr>
          <a:xfrm>
            <a:off x="2252265" y="1762472"/>
            <a:ext cx="2811453" cy="2404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480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6310" fill="hold"/>
                                        <p:tgtEl>
                                          <p:spTgt spid="14"/>
                                        </p:tgtEl>
                                      </p:cBhvr>
                                    </p:cmd>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Who was First?</a:t>
            </a:r>
          </a:p>
        </p:txBody>
      </p:sp>
      <p:sp>
        <p:nvSpPr>
          <p:cNvPr id="5" name="Content Placeholder 2"/>
          <p:cNvSpPr txBox="1">
            <a:spLocks/>
          </p:cNvSpPr>
          <p:nvPr/>
        </p:nvSpPr>
        <p:spPr>
          <a:xfrm>
            <a:off x="278479" y="1200149"/>
            <a:ext cx="8686800" cy="5345029"/>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r>
              <a:rPr lang="en-US" sz="4400" dirty="0">
                <a:latin typeface="Calibri" panose="020F0502020204030204" pitchFamily="34" charset="0"/>
                <a:cs typeface="Calibri" panose="020F0502020204030204" pitchFamily="34" charset="0"/>
              </a:rPr>
              <a:t>The controversy over who had the first true radio broadcast will continue, but…</a:t>
            </a:r>
          </a:p>
          <a:p>
            <a:pPr>
              <a:buFont typeface="Wingdings" panose="05000000000000000000" pitchFamily="2" charset="2"/>
              <a:buChar char="Ø"/>
            </a:pPr>
            <a:r>
              <a:rPr lang="en-US" sz="4400" dirty="0" err="1">
                <a:latin typeface="Calibri" panose="020F0502020204030204" pitchFamily="34" charset="0"/>
                <a:cs typeface="Calibri" panose="020F0502020204030204" pitchFamily="34" charset="0"/>
              </a:rPr>
              <a:t>KDKA</a:t>
            </a:r>
            <a:r>
              <a:rPr lang="en-US" sz="4400" dirty="0">
                <a:latin typeface="Calibri" panose="020F0502020204030204" pitchFamily="34" charset="0"/>
                <a:cs typeface="Calibri" panose="020F0502020204030204" pitchFamily="34" charset="0"/>
              </a:rPr>
              <a:t> was the first to be broadcasting using a Class 2 – Limited Commercial License, not an Experimental or Amateur license</a:t>
            </a:r>
          </a:p>
          <a:p>
            <a:pPr>
              <a:buFont typeface="Wingdings" panose="05000000000000000000" pitchFamily="2" charset="2"/>
              <a:buChar char="Ø"/>
            </a:pP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357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5C34881-E920-2655-0B65-B73A7AA8B880}"/>
              </a:ext>
            </a:extLst>
          </p:cNvPr>
          <p:cNvGrpSpPr/>
          <p:nvPr/>
        </p:nvGrpSpPr>
        <p:grpSpPr>
          <a:xfrm>
            <a:off x="436528" y="1173132"/>
            <a:ext cx="8256923" cy="5527951"/>
            <a:chOff x="436528" y="1173132"/>
            <a:chExt cx="8256923" cy="5527951"/>
          </a:xfrm>
        </p:grpSpPr>
        <p:pic>
          <p:nvPicPr>
            <p:cNvPr id="23" name="Picture 22">
              <a:extLst>
                <a:ext uri="{FF2B5EF4-FFF2-40B4-BE49-F238E27FC236}">
                  <a16:creationId xmlns:a16="http://schemas.microsoft.com/office/drawing/2014/main" id="{C78B9B49-506B-9F54-CF2C-BA5F969478C7}"/>
                </a:ext>
              </a:extLst>
            </p:cNvPr>
            <p:cNvPicPr>
              <a:picLocks noChangeAspect="1"/>
            </p:cNvPicPr>
            <p:nvPr/>
          </p:nvPicPr>
          <p:blipFill>
            <a:blip r:embed="rId3"/>
            <a:stretch>
              <a:fillRect/>
            </a:stretch>
          </p:blipFill>
          <p:spPr>
            <a:xfrm>
              <a:off x="436528" y="1561657"/>
              <a:ext cx="4255897" cy="4609539"/>
            </a:xfrm>
            <a:prstGeom prst="rect">
              <a:avLst/>
            </a:prstGeom>
          </p:spPr>
        </p:pic>
        <p:pic>
          <p:nvPicPr>
            <p:cNvPr id="24" name="Picture 23">
              <a:extLst>
                <a:ext uri="{FF2B5EF4-FFF2-40B4-BE49-F238E27FC236}">
                  <a16:creationId xmlns:a16="http://schemas.microsoft.com/office/drawing/2014/main" id="{E43952DE-57BD-D9E2-8E4D-6FC2EF33D898}"/>
                </a:ext>
              </a:extLst>
            </p:cNvPr>
            <p:cNvPicPr>
              <a:picLocks noChangeAspect="1"/>
            </p:cNvPicPr>
            <p:nvPr/>
          </p:nvPicPr>
          <p:blipFill>
            <a:blip r:embed="rId4"/>
            <a:stretch>
              <a:fillRect/>
            </a:stretch>
          </p:blipFill>
          <p:spPr>
            <a:xfrm>
              <a:off x="4960289" y="1173132"/>
              <a:ext cx="3733162" cy="5527951"/>
            </a:xfrm>
            <a:prstGeom prst="rect">
              <a:avLst/>
            </a:prstGeom>
          </p:spPr>
        </p:pic>
      </p:grpSp>
      <p:sp>
        <p:nvSpPr>
          <p:cNvPr id="2" name="Title 1"/>
          <p:cNvSpPr>
            <a:spLocks noGrp="1"/>
          </p:cNvSpPr>
          <p:nvPr>
            <p:ph type="title"/>
          </p:nvPr>
        </p:nvSpPr>
        <p:spPr>
          <a:xfrm>
            <a:off x="304800" y="124700"/>
            <a:ext cx="8686800" cy="838200"/>
          </a:xfrm>
        </p:spPr>
        <p:txBody>
          <a:bodyPr>
            <a:noAutofit/>
          </a:bodyPr>
          <a:lstStyle/>
          <a:p>
            <a:r>
              <a:rPr lang="en-US" b="1" dirty="0" err="1">
                <a:latin typeface="Calibri" panose="020F0502020204030204" pitchFamily="34" charset="0"/>
                <a:cs typeface="Calibri" panose="020F0502020204030204" pitchFamily="34" charset="0"/>
              </a:rPr>
              <a:t>KDKA’s</a:t>
            </a:r>
            <a:r>
              <a:rPr lang="en-US" b="1" dirty="0">
                <a:latin typeface="Calibri" panose="020F0502020204030204" pitchFamily="34" charset="0"/>
                <a:cs typeface="Calibri" panose="020F0502020204030204" pitchFamily="34" charset="0"/>
              </a:rPr>
              <a:t> Immediate Growth</a:t>
            </a:r>
          </a:p>
        </p:txBody>
      </p:sp>
      <p:pic>
        <p:nvPicPr>
          <p:cNvPr id="20" name="Picture 19">
            <a:extLst>
              <a:ext uri="{FF2B5EF4-FFF2-40B4-BE49-F238E27FC236}">
                <a16:creationId xmlns:a16="http://schemas.microsoft.com/office/drawing/2014/main" id="{F7461881-5DE9-FE2C-0D1C-2DC350C17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37" y="1450859"/>
            <a:ext cx="7709524" cy="4972499"/>
          </a:xfrm>
          <a:prstGeom prst="rect">
            <a:avLst/>
          </a:prstGeom>
        </p:spPr>
      </p:pic>
      <p:pic>
        <p:nvPicPr>
          <p:cNvPr id="16" name="Picture 15">
            <a:extLst>
              <a:ext uri="{FF2B5EF4-FFF2-40B4-BE49-F238E27FC236}">
                <a16:creationId xmlns:a16="http://schemas.microsoft.com/office/drawing/2014/main" id="{DE48D797-D045-3EDC-CD24-F0DFD88BB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2039" y="1247826"/>
            <a:ext cx="6472321" cy="5378566"/>
          </a:xfrm>
          <a:prstGeom prst="rect">
            <a:avLst/>
          </a:prstGeom>
        </p:spPr>
      </p:pic>
      <p:grpSp>
        <p:nvGrpSpPr>
          <p:cNvPr id="28" name="Group 27">
            <a:extLst>
              <a:ext uri="{FF2B5EF4-FFF2-40B4-BE49-F238E27FC236}">
                <a16:creationId xmlns:a16="http://schemas.microsoft.com/office/drawing/2014/main" id="{2783A62A-1CD0-303B-1B43-46A1327C8B06}"/>
              </a:ext>
            </a:extLst>
          </p:cNvPr>
          <p:cNvGrpSpPr/>
          <p:nvPr/>
        </p:nvGrpSpPr>
        <p:grpSpPr>
          <a:xfrm>
            <a:off x="62309" y="1561657"/>
            <a:ext cx="8940223" cy="4539714"/>
            <a:chOff x="62309" y="1561657"/>
            <a:chExt cx="8940223" cy="4539714"/>
          </a:xfrm>
        </p:grpSpPr>
        <p:pic>
          <p:nvPicPr>
            <p:cNvPr id="26" name="Picture 25">
              <a:extLst>
                <a:ext uri="{FF2B5EF4-FFF2-40B4-BE49-F238E27FC236}">
                  <a16:creationId xmlns:a16="http://schemas.microsoft.com/office/drawing/2014/main" id="{833E8AA2-6127-FAD3-F53D-0C85AF226BC5}"/>
                </a:ext>
              </a:extLst>
            </p:cNvPr>
            <p:cNvPicPr>
              <a:picLocks noChangeAspect="1"/>
            </p:cNvPicPr>
            <p:nvPr/>
          </p:nvPicPr>
          <p:blipFill>
            <a:blip r:embed="rId7"/>
            <a:stretch>
              <a:fillRect/>
            </a:stretch>
          </p:blipFill>
          <p:spPr>
            <a:xfrm>
              <a:off x="62309" y="1828800"/>
              <a:ext cx="4897980" cy="3837394"/>
            </a:xfrm>
            <a:prstGeom prst="rect">
              <a:avLst/>
            </a:prstGeom>
          </p:spPr>
        </p:pic>
        <p:pic>
          <p:nvPicPr>
            <p:cNvPr id="27" name="Picture 26">
              <a:extLst>
                <a:ext uri="{FF2B5EF4-FFF2-40B4-BE49-F238E27FC236}">
                  <a16:creationId xmlns:a16="http://schemas.microsoft.com/office/drawing/2014/main" id="{A6DA4E36-C421-CC46-FAAD-B1B74BCABFE4}"/>
                </a:ext>
              </a:extLst>
            </p:cNvPr>
            <p:cNvPicPr>
              <a:picLocks noChangeAspect="1"/>
            </p:cNvPicPr>
            <p:nvPr/>
          </p:nvPicPr>
          <p:blipFill>
            <a:blip r:embed="rId8"/>
            <a:stretch>
              <a:fillRect/>
            </a:stretch>
          </p:blipFill>
          <p:spPr>
            <a:xfrm>
              <a:off x="5066644" y="1561657"/>
              <a:ext cx="3935888" cy="4539714"/>
            </a:xfrm>
            <a:prstGeom prst="rect">
              <a:avLst/>
            </a:prstGeom>
          </p:spPr>
        </p:pic>
      </p:grpSp>
      <p:pic>
        <p:nvPicPr>
          <p:cNvPr id="29" name="Picture 28">
            <a:extLst>
              <a:ext uri="{FF2B5EF4-FFF2-40B4-BE49-F238E27FC236}">
                <a16:creationId xmlns:a16="http://schemas.microsoft.com/office/drawing/2014/main" id="{409BEF49-1BF9-0A69-950F-CD6D0753B79B}"/>
              </a:ext>
            </a:extLst>
          </p:cNvPr>
          <p:cNvPicPr>
            <a:picLocks noChangeAspect="1"/>
          </p:cNvPicPr>
          <p:nvPr/>
        </p:nvPicPr>
        <p:blipFill>
          <a:blip r:embed="rId9"/>
          <a:stretch>
            <a:fillRect/>
          </a:stretch>
        </p:blipFill>
        <p:spPr>
          <a:xfrm>
            <a:off x="1547342" y="1307714"/>
            <a:ext cx="6049313" cy="5047599"/>
          </a:xfrm>
          <a:prstGeom prst="rect">
            <a:avLst/>
          </a:prstGeom>
        </p:spPr>
      </p:pic>
    </p:spTree>
    <p:extLst>
      <p:ext uri="{BB962C8B-B14F-4D97-AF65-F5344CB8AC3E}">
        <p14:creationId xmlns:p14="http://schemas.microsoft.com/office/powerpoint/2010/main" val="329480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D59F45-C301-146F-65F3-D5E363DE8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87" y="1136417"/>
            <a:ext cx="7362823" cy="5601382"/>
          </a:xfrm>
          <a:prstGeom prst="rect">
            <a:avLst/>
          </a:prstGeom>
        </p:spPr>
      </p:pic>
      <p:sp>
        <p:nvSpPr>
          <p:cNvPr id="2" name="Title 1"/>
          <p:cNvSpPr>
            <a:spLocks noGrp="1"/>
          </p:cNvSpPr>
          <p:nvPr>
            <p:ph type="title"/>
          </p:nvPr>
        </p:nvSpPr>
        <p:spPr>
          <a:xfrm>
            <a:off x="304800" y="124700"/>
            <a:ext cx="8686800" cy="838200"/>
          </a:xfrm>
        </p:spPr>
        <p:txBody>
          <a:bodyPr>
            <a:noAutofit/>
          </a:bodyPr>
          <a:lstStyle/>
          <a:p>
            <a:r>
              <a:rPr lang="en-US" b="1" dirty="0" err="1">
                <a:latin typeface="Calibri" panose="020F0502020204030204" pitchFamily="34" charset="0"/>
                <a:cs typeface="Calibri" panose="020F0502020204030204" pitchFamily="34" charset="0"/>
              </a:rPr>
              <a:t>KDKA’s</a:t>
            </a:r>
            <a:r>
              <a:rPr lang="en-US" b="1" dirty="0">
                <a:latin typeface="Calibri" panose="020F0502020204030204" pitchFamily="34" charset="0"/>
                <a:cs typeface="Calibri" panose="020F0502020204030204" pitchFamily="34" charset="0"/>
              </a:rPr>
              <a:t> Early Studios</a:t>
            </a:r>
          </a:p>
        </p:txBody>
      </p:sp>
      <p:pic>
        <p:nvPicPr>
          <p:cNvPr id="6" name="Picture 5">
            <a:extLst>
              <a:ext uri="{FF2B5EF4-FFF2-40B4-BE49-F238E27FC236}">
                <a16:creationId xmlns:a16="http://schemas.microsoft.com/office/drawing/2014/main" id="{AA19C3C0-FC54-4C21-AF4C-F36F537CE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09" y="1342733"/>
            <a:ext cx="7465982" cy="5183461"/>
          </a:xfrm>
          <a:prstGeom prst="rect">
            <a:avLst/>
          </a:prstGeom>
        </p:spPr>
      </p:pic>
      <p:pic>
        <p:nvPicPr>
          <p:cNvPr id="10" name="Picture 9">
            <a:extLst>
              <a:ext uri="{FF2B5EF4-FFF2-40B4-BE49-F238E27FC236}">
                <a16:creationId xmlns:a16="http://schemas.microsoft.com/office/drawing/2014/main" id="{C79EC130-67DA-3D69-6B96-D77ADF6585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085" y="1177593"/>
            <a:ext cx="3573829" cy="5381704"/>
          </a:xfrm>
          <a:prstGeom prst="rect">
            <a:avLst/>
          </a:prstGeom>
        </p:spPr>
      </p:pic>
      <p:pic>
        <p:nvPicPr>
          <p:cNvPr id="4" name="Picture 3">
            <a:extLst>
              <a:ext uri="{FF2B5EF4-FFF2-40B4-BE49-F238E27FC236}">
                <a16:creationId xmlns:a16="http://schemas.microsoft.com/office/drawing/2014/main" id="{EE02E073-421C-C8AE-DA42-48F7520744CF}"/>
              </a:ext>
            </a:extLst>
          </p:cNvPr>
          <p:cNvPicPr>
            <a:picLocks noChangeAspect="1"/>
          </p:cNvPicPr>
          <p:nvPr/>
        </p:nvPicPr>
        <p:blipFill>
          <a:blip r:embed="rId6"/>
          <a:stretch>
            <a:fillRect/>
          </a:stretch>
        </p:blipFill>
        <p:spPr>
          <a:xfrm>
            <a:off x="166720" y="1342733"/>
            <a:ext cx="8821078" cy="4972499"/>
          </a:xfrm>
          <a:prstGeom prst="rect">
            <a:avLst/>
          </a:prstGeom>
        </p:spPr>
      </p:pic>
      <p:pic>
        <p:nvPicPr>
          <p:cNvPr id="18" name="Picture 17">
            <a:extLst>
              <a:ext uri="{FF2B5EF4-FFF2-40B4-BE49-F238E27FC236}">
                <a16:creationId xmlns:a16="http://schemas.microsoft.com/office/drawing/2014/main" id="{16DFC3B2-EEDE-C709-2405-3790BC0F4A16}"/>
              </a:ext>
            </a:extLst>
          </p:cNvPr>
          <p:cNvPicPr>
            <a:picLocks noChangeAspect="1"/>
          </p:cNvPicPr>
          <p:nvPr/>
        </p:nvPicPr>
        <p:blipFill rotWithShape="1">
          <a:blip r:embed="rId7">
            <a:extLst>
              <a:ext uri="{28A0092B-C50C-407E-A947-70E740481C1C}">
                <a14:useLocalDpi xmlns:a14="http://schemas.microsoft.com/office/drawing/2010/main" val="0"/>
              </a:ext>
            </a:extLst>
          </a:blip>
          <a:srcRect t="34386"/>
          <a:stretch/>
        </p:blipFill>
        <p:spPr>
          <a:xfrm>
            <a:off x="183858" y="1380178"/>
            <a:ext cx="8776283" cy="4972499"/>
          </a:xfrm>
          <a:prstGeom prst="rect">
            <a:avLst/>
          </a:prstGeom>
        </p:spPr>
      </p:pic>
      <p:pic>
        <p:nvPicPr>
          <p:cNvPr id="8" name="Picture 7">
            <a:extLst>
              <a:ext uri="{FF2B5EF4-FFF2-40B4-BE49-F238E27FC236}">
                <a16:creationId xmlns:a16="http://schemas.microsoft.com/office/drawing/2014/main" id="{8E277ECD-8205-1F6D-427B-85C8E7678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1434" y="1252602"/>
            <a:ext cx="3121131" cy="5381703"/>
          </a:xfrm>
          <a:prstGeom prst="rect">
            <a:avLst/>
          </a:prstGeom>
        </p:spPr>
      </p:pic>
    </p:spTree>
    <p:extLst>
      <p:ext uri="{BB962C8B-B14F-4D97-AF65-F5344CB8AC3E}">
        <p14:creationId xmlns:p14="http://schemas.microsoft.com/office/powerpoint/2010/main" val="2583276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Broadcasting in the True Sense</a:t>
            </a:r>
          </a:p>
        </p:txBody>
      </p:sp>
      <p:sp>
        <p:nvSpPr>
          <p:cNvPr id="5" name="Content Placeholder 2"/>
          <p:cNvSpPr txBox="1">
            <a:spLocks/>
          </p:cNvSpPr>
          <p:nvPr/>
        </p:nvSpPr>
        <p:spPr>
          <a:xfrm>
            <a:off x="278479" y="1200151"/>
            <a:ext cx="8686800" cy="640682"/>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BB59CC29-720C-414E-9088-989D2B637DE8}"/>
              </a:ext>
            </a:extLst>
          </p:cNvPr>
          <p:cNvGrpSpPr>
            <a:grpSpLocks noChangeAspect="1"/>
          </p:cNvGrpSpPr>
          <p:nvPr/>
        </p:nvGrpSpPr>
        <p:grpSpPr>
          <a:xfrm>
            <a:off x="1515978" y="1151215"/>
            <a:ext cx="6112044" cy="5582085"/>
            <a:chOff x="1720516" y="1809206"/>
            <a:chExt cx="5739063" cy="4960190"/>
          </a:xfrm>
        </p:grpSpPr>
        <p:pic>
          <p:nvPicPr>
            <p:cNvPr id="4" name="Picture 3">
              <a:extLst>
                <a:ext uri="{FF2B5EF4-FFF2-40B4-BE49-F238E27FC236}">
                  <a16:creationId xmlns:a16="http://schemas.microsoft.com/office/drawing/2014/main" id="{9DF67D65-E581-4EE2-A731-1BB202710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516" y="1809206"/>
              <a:ext cx="5739063" cy="4960190"/>
            </a:xfrm>
            <a:prstGeom prst="rect">
              <a:avLst/>
            </a:prstGeom>
          </p:spPr>
        </p:pic>
        <p:sp>
          <p:nvSpPr>
            <p:cNvPr id="6" name="Rectangle 5">
              <a:extLst>
                <a:ext uri="{FF2B5EF4-FFF2-40B4-BE49-F238E27FC236}">
                  <a16:creationId xmlns:a16="http://schemas.microsoft.com/office/drawing/2014/main" id="{F8113644-C838-48D0-981F-CE05CA044E14}"/>
                </a:ext>
              </a:extLst>
            </p:cNvPr>
            <p:cNvSpPr/>
            <p:nvPr/>
          </p:nvSpPr>
          <p:spPr>
            <a:xfrm>
              <a:off x="2314169" y="2231232"/>
              <a:ext cx="1588700" cy="63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324DC-7720-4C82-B44B-2B406E954AAF}"/>
                </a:ext>
              </a:extLst>
            </p:cNvPr>
            <p:cNvSpPr/>
            <p:nvPr/>
          </p:nvSpPr>
          <p:spPr>
            <a:xfrm>
              <a:off x="2342744" y="2216946"/>
              <a:ext cx="886231" cy="63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521844-FF5E-48C0-981A-8F0635DD690C}"/>
                </a:ext>
              </a:extLst>
            </p:cNvPr>
            <p:cNvSpPr/>
            <p:nvPr/>
          </p:nvSpPr>
          <p:spPr>
            <a:xfrm>
              <a:off x="3902869" y="2231232"/>
              <a:ext cx="923925" cy="63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E47F61-7033-41B9-A628-3CF77334FC01}"/>
                </a:ext>
              </a:extLst>
            </p:cNvPr>
            <p:cNvSpPr/>
            <p:nvPr/>
          </p:nvSpPr>
          <p:spPr>
            <a:xfrm>
              <a:off x="4710113" y="2240756"/>
              <a:ext cx="478631" cy="63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0FF321-452B-49BD-9556-716114A08BE4}"/>
                </a:ext>
              </a:extLst>
            </p:cNvPr>
            <p:cNvSpPr/>
            <p:nvPr/>
          </p:nvSpPr>
          <p:spPr>
            <a:xfrm>
              <a:off x="4922044" y="2231232"/>
              <a:ext cx="230981" cy="63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05DCE07-7383-F899-BEE5-30CBF24E82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772" y="1200151"/>
            <a:ext cx="4248214" cy="5461515"/>
          </a:xfrm>
          <a:prstGeom prst="rect">
            <a:avLst/>
          </a:prstGeom>
        </p:spPr>
      </p:pic>
      <p:pic>
        <p:nvPicPr>
          <p:cNvPr id="11" name="Picture 10">
            <a:extLst>
              <a:ext uri="{FF2B5EF4-FFF2-40B4-BE49-F238E27FC236}">
                <a16:creationId xmlns:a16="http://schemas.microsoft.com/office/drawing/2014/main" id="{DF7A0A0B-AB5E-8FF1-43C4-0D79520E55F9}"/>
              </a:ext>
            </a:extLst>
          </p:cNvPr>
          <p:cNvPicPr>
            <a:picLocks noChangeAspect="1"/>
          </p:cNvPicPr>
          <p:nvPr/>
        </p:nvPicPr>
        <p:blipFill>
          <a:blip r:embed="rId5"/>
          <a:stretch>
            <a:fillRect/>
          </a:stretch>
        </p:blipFill>
        <p:spPr>
          <a:xfrm>
            <a:off x="211480" y="1520492"/>
            <a:ext cx="8708346" cy="4892834"/>
          </a:xfrm>
          <a:prstGeom prst="rect">
            <a:avLst/>
          </a:prstGeom>
        </p:spPr>
      </p:pic>
    </p:spTree>
    <p:extLst>
      <p:ext uri="{BB962C8B-B14F-4D97-AF65-F5344CB8AC3E}">
        <p14:creationId xmlns:p14="http://schemas.microsoft.com/office/powerpoint/2010/main" val="2087182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err="1">
                <a:latin typeface="Calibri" panose="020F0502020204030204" pitchFamily="34" charset="0"/>
                <a:cs typeface="Calibri" panose="020F0502020204030204" pitchFamily="34" charset="0"/>
              </a:rPr>
              <a:t>KDKA</a:t>
            </a:r>
            <a:r>
              <a:rPr lang="en-US" b="1" dirty="0">
                <a:latin typeface="Calibri" panose="020F0502020204030204" pitchFamily="34" charset="0"/>
                <a:cs typeface="Calibri" panose="020F0502020204030204" pitchFamily="34" charset="0"/>
              </a:rPr>
              <a:t> Today</a:t>
            </a:r>
          </a:p>
        </p:txBody>
      </p:sp>
      <p:sp>
        <p:nvSpPr>
          <p:cNvPr id="5" name="Content Placeholder 2"/>
          <p:cNvSpPr txBox="1">
            <a:spLocks/>
          </p:cNvSpPr>
          <p:nvPr/>
        </p:nvSpPr>
        <p:spPr>
          <a:xfrm>
            <a:off x="278479" y="1200151"/>
            <a:ext cx="8686800" cy="3588418"/>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B62F9E9-91B0-F282-EFDF-24F77C4BF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44" y="1200151"/>
            <a:ext cx="7964312" cy="5313383"/>
          </a:xfrm>
          <a:prstGeom prst="rect">
            <a:avLst/>
          </a:prstGeom>
        </p:spPr>
      </p:pic>
      <p:pic>
        <p:nvPicPr>
          <p:cNvPr id="7" name="Picture 6">
            <a:extLst>
              <a:ext uri="{FF2B5EF4-FFF2-40B4-BE49-F238E27FC236}">
                <a16:creationId xmlns:a16="http://schemas.microsoft.com/office/drawing/2014/main" id="{0E839D38-B50D-4565-8EC1-99760C36E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192" y="2884476"/>
            <a:ext cx="4054016" cy="1944731"/>
          </a:xfrm>
          <a:prstGeom prst="rect">
            <a:avLst/>
          </a:prstGeom>
        </p:spPr>
      </p:pic>
    </p:spTree>
    <p:extLst>
      <p:ext uri="{BB962C8B-B14F-4D97-AF65-F5344CB8AC3E}">
        <p14:creationId xmlns:p14="http://schemas.microsoft.com/office/powerpoint/2010/main" val="2064075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86800" cy="838200"/>
          </a:xfrm>
        </p:spPr>
        <p:txBody>
          <a:bodyPr/>
          <a:lstStyle/>
          <a:p>
            <a:r>
              <a:rPr lang="en-US" b="1" dirty="0">
                <a:latin typeface="Calibri" panose="020F0502020204030204" pitchFamily="34" charset="0"/>
                <a:cs typeface="Calibri" panose="020F0502020204030204" pitchFamily="34" charset="0"/>
              </a:rPr>
              <a:t>References</a:t>
            </a:r>
          </a:p>
        </p:txBody>
      </p:sp>
      <p:sp>
        <p:nvSpPr>
          <p:cNvPr id="3" name="Content Placeholder 2"/>
          <p:cNvSpPr>
            <a:spLocks noGrp="1"/>
          </p:cNvSpPr>
          <p:nvPr>
            <p:ph idx="1"/>
          </p:nvPr>
        </p:nvSpPr>
        <p:spPr/>
        <p:txBody>
          <a:bodyPr>
            <a:normAutofit/>
          </a:bodyPr>
          <a:lstStyle/>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David and Julia Bart – Antique Wireless Review (</a:t>
            </a:r>
            <a:r>
              <a:rPr lang="en-US" sz="1800" b="1" i="1" dirty="0" err="1">
                <a:latin typeface="Calibri" panose="020F0502020204030204" pitchFamily="34" charset="0"/>
                <a:cs typeface="Calibri" panose="020F0502020204030204" pitchFamily="34" charset="0"/>
              </a:rPr>
              <a:t>AWR</a:t>
            </a:r>
            <a:r>
              <a:rPr lang="en-US" sz="1800" b="1" i="1" dirty="0">
                <a:latin typeface="Calibri" panose="020F0502020204030204" pitchFamily="34" charset="0"/>
                <a:cs typeface="Calibri" panose="020F0502020204030204" pitchFamily="34" charset="0"/>
              </a:rPr>
              <a:t>) - THE CENTENNIAL OF </a:t>
            </a:r>
            <a:r>
              <a:rPr lang="en-US" sz="1800" b="1" i="1" dirty="0" err="1">
                <a:latin typeface="Calibri" panose="020F0502020204030204" pitchFamily="34" charset="0"/>
                <a:cs typeface="Calibri" panose="020F0502020204030204" pitchFamily="34" charset="0"/>
              </a:rPr>
              <a:t>KDKA’S</a:t>
            </a:r>
            <a:r>
              <a:rPr lang="en-US" sz="1800" b="1" i="1" dirty="0">
                <a:latin typeface="Calibri" panose="020F0502020204030204" pitchFamily="34" charset="0"/>
                <a:cs typeface="Calibri" panose="020F0502020204030204" pitchFamily="34" charset="0"/>
              </a:rPr>
              <a:t> HISTORIC 1920 BROADCASTS</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Brian Belanger – Dials and Channels (NCRTV) – September 2020 – A CENTURY OF ENTERTAINMENT BROADCASTING: </a:t>
            </a:r>
            <a:r>
              <a:rPr lang="en-US" sz="1800" b="1" i="1" dirty="0" err="1">
                <a:latin typeface="Calibri" panose="020F0502020204030204" pitchFamily="34" charset="0"/>
                <a:cs typeface="Calibri" panose="020F0502020204030204" pitchFamily="34" charset="0"/>
              </a:rPr>
              <a:t>KDKA</a:t>
            </a:r>
            <a:r>
              <a:rPr lang="en-US" sz="1800" b="1" i="1" dirty="0">
                <a:latin typeface="Calibri" panose="020F0502020204030204" pitchFamily="34" charset="0"/>
                <a:cs typeface="Calibri" panose="020F0502020204030204" pitchFamily="34" charset="0"/>
              </a:rPr>
              <a:t> CELEBRATES ITS 100</a:t>
            </a:r>
            <a:r>
              <a:rPr lang="en-US" sz="1800" b="1" i="1" baseline="30000" dirty="0">
                <a:latin typeface="Calibri" panose="020F0502020204030204" pitchFamily="34" charset="0"/>
                <a:cs typeface="Calibri" panose="020F0502020204030204" pitchFamily="34" charset="0"/>
              </a:rPr>
              <a:t>th</a:t>
            </a:r>
            <a:r>
              <a:rPr lang="en-US" sz="1800" b="1" i="1" dirty="0">
                <a:latin typeface="Calibri" panose="020F0502020204030204" pitchFamily="34" charset="0"/>
                <a:cs typeface="Calibri" panose="020F0502020204030204" pitchFamily="34" charset="0"/>
              </a:rPr>
              <a:t> BIRTHDAY</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Richard Brewster - Pittsburgh Antique Radio Club Presentation -  THE BIRTH OF RADIO BROADCASTING</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Wikipedia - Reginald Fessenden, Lee de Forest, Edwin Howard Armstrong, Charles </a:t>
            </a:r>
            <a:r>
              <a:rPr lang="en-US" sz="1800" b="1" i="1" dirty="0" err="1">
                <a:latin typeface="Calibri" panose="020F0502020204030204" pitchFamily="34" charset="0"/>
                <a:cs typeface="Calibri" panose="020F0502020204030204" pitchFamily="34" charset="0"/>
              </a:rPr>
              <a:t>Herrold</a:t>
            </a:r>
            <a:r>
              <a:rPr lang="en-US" sz="1800" b="1" i="1" dirty="0">
                <a:latin typeface="Calibri" panose="020F0502020204030204" pitchFamily="34" charset="0"/>
                <a:cs typeface="Calibri" panose="020F0502020204030204" pitchFamily="34" charset="0"/>
              </a:rPr>
              <a:t>, </a:t>
            </a:r>
            <a:r>
              <a:rPr lang="en-US" sz="1800" b="1" i="1" dirty="0" err="1">
                <a:latin typeface="Calibri" panose="020F0502020204030204" pitchFamily="34" charset="0"/>
                <a:cs typeface="Calibri" panose="020F0502020204030204" pitchFamily="34" charset="0"/>
              </a:rPr>
              <a:t>9BY</a:t>
            </a:r>
            <a:r>
              <a:rPr lang="en-US" sz="1800" b="1" i="1" dirty="0">
                <a:latin typeface="Calibri" panose="020F0502020204030204" pitchFamily="34" charset="0"/>
                <a:cs typeface="Calibri" panose="020F0502020204030204" pitchFamily="34" charset="0"/>
              </a:rPr>
              <a:t>/</a:t>
            </a:r>
            <a:r>
              <a:rPr lang="en-US" sz="1800" b="1" i="1" dirty="0" err="1">
                <a:latin typeface="Calibri" panose="020F0502020204030204" pitchFamily="34" charset="0"/>
                <a:cs typeface="Calibri" panose="020F0502020204030204" pitchFamily="34" charset="0"/>
              </a:rPr>
              <a:t>WOC</a:t>
            </a:r>
            <a:r>
              <a:rPr lang="en-US" sz="1800" b="1" i="1" dirty="0">
                <a:latin typeface="Calibri" panose="020F0502020204030204" pitchFamily="34" charset="0"/>
                <a:cs typeface="Calibri" panose="020F0502020204030204" pitchFamily="34" charset="0"/>
              </a:rPr>
              <a:t>, </a:t>
            </a:r>
            <a:r>
              <a:rPr lang="en-US" sz="1800" b="1" i="1" dirty="0" err="1">
                <a:latin typeface="Calibri" panose="020F0502020204030204" pitchFamily="34" charset="0"/>
                <a:cs typeface="Calibri" panose="020F0502020204030204" pitchFamily="34" charset="0"/>
              </a:rPr>
              <a:t>9JE</a:t>
            </a:r>
            <a:r>
              <a:rPr lang="en-US" sz="1800" b="1" i="1" dirty="0">
                <a:latin typeface="Calibri" panose="020F0502020204030204" pitchFamily="34" charset="0"/>
                <a:cs typeface="Calibri" panose="020F0502020204030204" pitchFamily="34" charset="0"/>
              </a:rPr>
              <a:t>/</a:t>
            </a:r>
            <a:r>
              <a:rPr lang="en-US" sz="1800" b="1" i="1" dirty="0" err="1">
                <a:latin typeface="Calibri" panose="020F0502020204030204" pitchFamily="34" charset="0"/>
                <a:cs typeface="Calibri" panose="020F0502020204030204" pitchFamily="34" charset="0"/>
              </a:rPr>
              <a:t>KLZ</a:t>
            </a:r>
            <a:r>
              <a:rPr lang="en-US" sz="1800" b="1" i="1" dirty="0">
                <a:latin typeface="Calibri" panose="020F0502020204030204" pitchFamily="34" charset="0"/>
                <a:cs typeface="Calibri" panose="020F0502020204030204" pitchFamily="34" charset="0"/>
              </a:rPr>
              <a:t>, Frank Conrad</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https://</a:t>
            </a:r>
            <a:r>
              <a:rPr lang="en-US" sz="1800" b="1" i="1" dirty="0" err="1">
                <a:latin typeface="Calibri" panose="020F0502020204030204" pitchFamily="34" charset="0"/>
                <a:cs typeface="Calibri" panose="020F0502020204030204" pitchFamily="34" charset="0"/>
              </a:rPr>
              <a:t>www.radio.com</a:t>
            </a:r>
            <a:r>
              <a:rPr lang="en-US" sz="1800" b="1" i="1" dirty="0">
                <a:latin typeface="Calibri" panose="020F0502020204030204" pitchFamily="34" charset="0"/>
                <a:cs typeface="Calibri" panose="020F0502020204030204" pitchFamily="34" charset="0"/>
              </a:rPr>
              <a:t>/</a:t>
            </a:r>
            <a:r>
              <a:rPr lang="en-US" sz="1800" b="1" i="1" dirty="0" err="1">
                <a:latin typeface="Calibri" panose="020F0502020204030204" pitchFamily="34" charset="0"/>
                <a:cs typeface="Calibri" panose="020F0502020204030204" pitchFamily="34" charset="0"/>
              </a:rPr>
              <a:t>kdkaradio</a:t>
            </a:r>
            <a:r>
              <a:rPr lang="en-US" sz="1800" b="1" i="1" dirty="0">
                <a:latin typeface="Calibri" panose="020F0502020204030204" pitchFamily="34" charset="0"/>
                <a:cs typeface="Calibri" panose="020F0502020204030204" pitchFamily="34" charset="0"/>
              </a:rPr>
              <a:t>/podcasts/</a:t>
            </a:r>
            <a:r>
              <a:rPr lang="en-US" sz="1800" b="1" i="1" dirty="0" err="1">
                <a:latin typeface="Calibri" panose="020F0502020204030204" pitchFamily="34" charset="0"/>
                <a:cs typeface="Calibri" panose="020F0502020204030204" pitchFamily="34" charset="0"/>
              </a:rPr>
              <a:t>kdka</a:t>
            </a:r>
            <a:r>
              <a:rPr lang="en-US" sz="1800" b="1" i="1" dirty="0">
                <a:latin typeface="Calibri" panose="020F0502020204030204" pitchFamily="34" charset="0"/>
                <a:cs typeface="Calibri" panose="020F0502020204030204" pitchFamily="34" charset="0"/>
              </a:rPr>
              <a:t>-100-years-podcasts</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http://</a:t>
            </a:r>
            <a:r>
              <a:rPr lang="en-US" sz="1800" b="1" i="1" dirty="0" err="1">
                <a:latin typeface="Calibri" panose="020F0502020204030204" pitchFamily="34" charset="0"/>
                <a:cs typeface="Calibri" panose="020F0502020204030204" pitchFamily="34" charset="0"/>
              </a:rPr>
              <a:t>www.thedepartmentstoremuseum.org</a:t>
            </a:r>
            <a:r>
              <a:rPr lang="en-US" sz="1800" b="1" i="1" dirty="0">
                <a:latin typeface="Calibri" panose="020F0502020204030204" pitchFamily="34" charset="0"/>
                <a:cs typeface="Calibri" panose="020F0502020204030204" pitchFamily="34" charset="0"/>
              </a:rPr>
              <a:t>/2010/05/joseph-</a:t>
            </a:r>
            <a:r>
              <a:rPr lang="en-US" sz="1800" b="1" i="1" dirty="0" err="1">
                <a:latin typeface="Calibri" panose="020F0502020204030204" pitchFamily="34" charset="0"/>
                <a:cs typeface="Calibri" panose="020F0502020204030204" pitchFamily="34" charset="0"/>
              </a:rPr>
              <a:t>horne</a:t>
            </a:r>
            <a:r>
              <a:rPr lang="en-US" sz="1800" b="1" i="1" dirty="0">
                <a:latin typeface="Calibri" panose="020F0502020204030204" pitchFamily="34" charset="0"/>
                <a:cs typeface="Calibri" panose="020F0502020204030204" pitchFamily="34" charset="0"/>
              </a:rPr>
              <a:t>-co-</a:t>
            </a:r>
            <a:r>
              <a:rPr lang="en-US" sz="1800" b="1" i="1" dirty="0" err="1">
                <a:latin typeface="Calibri" panose="020F0502020204030204" pitchFamily="34" charset="0"/>
                <a:cs typeface="Calibri" panose="020F0502020204030204" pitchFamily="34" charset="0"/>
              </a:rPr>
              <a:t>pittsburgh</a:t>
            </a:r>
            <a:r>
              <a:rPr lang="en-US" sz="1800" b="1" i="1" dirty="0">
                <a:latin typeface="Calibri" panose="020F0502020204030204" pitchFamily="34" charset="0"/>
                <a:cs typeface="Calibri" panose="020F0502020204030204" pitchFamily="34" charset="0"/>
              </a:rPr>
              <a:t>-</a:t>
            </a:r>
            <a:r>
              <a:rPr lang="en-US" sz="1800" b="1" i="1" dirty="0" err="1">
                <a:latin typeface="Calibri" panose="020F0502020204030204" pitchFamily="34" charset="0"/>
                <a:cs typeface="Calibri" panose="020F0502020204030204" pitchFamily="34" charset="0"/>
              </a:rPr>
              <a:t>pennsylvania.html</a:t>
            </a:r>
            <a:endParaRPr lang="en-US" sz="1800" b="1" i="1" dirty="0">
              <a:latin typeface="Calibri" panose="020F0502020204030204" pitchFamily="34" charset="0"/>
              <a:cs typeface="Calibri" panose="020F0502020204030204" pitchFamily="34" charset="0"/>
            </a:endParaRP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https://</a:t>
            </a:r>
            <a:r>
              <a:rPr lang="en-US" sz="1800" b="1" i="1" dirty="0" err="1">
                <a:latin typeface="Calibri" panose="020F0502020204030204" pitchFamily="34" charset="0"/>
                <a:cs typeface="Calibri" panose="020F0502020204030204" pitchFamily="34" charset="0"/>
              </a:rPr>
              <a:t>radio.tcapsule.com</a:t>
            </a:r>
            <a:r>
              <a:rPr lang="en-US" sz="1800" b="1" i="1" dirty="0">
                <a:latin typeface="Calibri" panose="020F0502020204030204" pitchFamily="34" charset="0"/>
                <a:cs typeface="Calibri" panose="020F0502020204030204" pitchFamily="34" charset="0"/>
              </a:rPr>
              <a:t>/</a:t>
            </a:r>
            <a:r>
              <a:rPr lang="en-US" sz="1800" b="1" i="1" dirty="0" err="1">
                <a:latin typeface="Calibri" panose="020F0502020204030204" pitchFamily="34" charset="0"/>
                <a:cs typeface="Calibri" panose="020F0502020204030204" pitchFamily="34" charset="0"/>
              </a:rPr>
              <a:t>fbis</a:t>
            </a:r>
            <a:r>
              <a:rPr lang="en-US" sz="1800" b="1" i="1" dirty="0">
                <a:latin typeface="Calibri" panose="020F0502020204030204" pitchFamily="34" charset="0"/>
                <a:cs typeface="Calibri" panose="020F0502020204030204" pitchFamily="34" charset="0"/>
              </a:rPr>
              <a:t>/</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https://</a:t>
            </a:r>
            <a:r>
              <a:rPr lang="en-US" sz="1800" b="1" i="1" dirty="0" err="1">
                <a:latin typeface="Calibri" panose="020F0502020204030204" pitchFamily="34" charset="0"/>
                <a:cs typeface="Calibri" panose="020F0502020204030204" pitchFamily="34" charset="0"/>
              </a:rPr>
              <a:t>www.pabook.libraries.psu.edu</a:t>
            </a:r>
            <a:r>
              <a:rPr lang="en-US" sz="1800" b="1" i="1" dirty="0">
                <a:latin typeface="Calibri" panose="020F0502020204030204" pitchFamily="34" charset="0"/>
                <a:cs typeface="Calibri" panose="020F0502020204030204" pitchFamily="34" charset="0"/>
              </a:rPr>
              <a:t>/literary-cultural-heritage-map-pa/feature-articles/</a:t>
            </a:r>
            <a:r>
              <a:rPr lang="en-US" sz="1800" b="1" i="1" dirty="0" err="1">
                <a:latin typeface="Calibri" panose="020F0502020204030204" pitchFamily="34" charset="0"/>
                <a:cs typeface="Calibri" panose="020F0502020204030204" pitchFamily="34" charset="0"/>
              </a:rPr>
              <a:t>kdka</a:t>
            </a:r>
            <a:r>
              <a:rPr lang="en-US" sz="1800" b="1" i="1" dirty="0">
                <a:latin typeface="Calibri" panose="020F0502020204030204" pitchFamily="34" charset="0"/>
                <a:cs typeface="Calibri" panose="020F0502020204030204" pitchFamily="34" charset="0"/>
              </a:rPr>
              <a:t>-broadcastings-pioneer-station</a:t>
            </a:r>
          </a:p>
          <a:p>
            <a:pPr>
              <a:spcBef>
                <a:spcPts val="0"/>
              </a:spcBef>
              <a:spcAft>
                <a:spcPts val="600"/>
              </a:spcAft>
              <a:buFont typeface="Wingdings" panose="05000000000000000000" pitchFamily="2" charset="2"/>
              <a:buChar char="Ø"/>
            </a:pPr>
            <a:r>
              <a:rPr lang="en-US" sz="1800" b="1" i="1" dirty="0">
                <a:latin typeface="Calibri" panose="020F0502020204030204" pitchFamily="34" charset="0"/>
                <a:cs typeface="Calibri" panose="020F0502020204030204" pitchFamily="34" charset="0"/>
              </a:rPr>
              <a:t>https://</a:t>
            </a:r>
            <a:r>
              <a:rPr lang="en-US" sz="1800" b="1" i="1" dirty="0" err="1">
                <a:latin typeface="Calibri" panose="020F0502020204030204" pitchFamily="34" charset="0"/>
                <a:cs typeface="Calibri" panose="020F0502020204030204" pitchFamily="34" charset="0"/>
              </a:rPr>
              <a:t>pittsburgh.cbslocal.com</a:t>
            </a:r>
            <a:r>
              <a:rPr lang="en-US" sz="1800" b="1" i="1" dirty="0">
                <a:latin typeface="Calibri" panose="020F0502020204030204" pitchFamily="34" charset="0"/>
                <a:cs typeface="Calibri" panose="020F0502020204030204" pitchFamily="34" charset="0"/>
              </a:rPr>
              <a:t>/2012/03/08/</a:t>
            </a:r>
            <a:r>
              <a:rPr lang="en-US" sz="1800" b="1" i="1" dirty="0" err="1">
                <a:latin typeface="Calibri" panose="020F0502020204030204" pitchFamily="34" charset="0"/>
                <a:cs typeface="Calibri" panose="020F0502020204030204" pitchFamily="34" charset="0"/>
              </a:rPr>
              <a:t>kdkas</a:t>
            </a:r>
            <a:r>
              <a:rPr lang="en-US" sz="1800" b="1" i="1" dirty="0">
                <a:latin typeface="Calibri" panose="020F0502020204030204" pitchFamily="34" charset="0"/>
                <a:cs typeface="Calibri" panose="020F0502020204030204" pitchFamily="34" charset="0"/>
              </a:rPr>
              <a:t>-historic-broadcast/</a:t>
            </a:r>
          </a:p>
          <a:p>
            <a:pPr>
              <a:spcBef>
                <a:spcPts val="0"/>
              </a:spcBef>
              <a:spcAft>
                <a:spcPts val="600"/>
              </a:spcAft>
              <a:buFont typeface="Wingdings" panose="05000000000000000000" pitchFamily="2" charset="2"/>
              <a:buChar char="Ø"/>
            </a:pPr>
            <a:endParaRPr lang="en-US" sz="1600" b="1" i="1" dirty="0">
              <a:latin typeface="Calibri" panose="020F0502020204030204" pitchFamily="34" charset="0"/>
              <a:cs typeface="Calibri" panose="020F0502020204030204" pitchFamily="34" charset="0"/>
            </a:endParaRPr>
          </a:p>
          <a:p>
            <a:pPr>
              <a:spcBef>
                <a:spcPts val="0"/>
              </a:spcBef>
              <a:spcAft>
                <a:spcPts val="600"/>
              </a:spcAft>
              <a:buFont typeface="Wingdings" panose="05000000000000000000" pitchFamily="2" charset="2"/>
              <a:buChar char="Ø"/>
            </a:pPr>
            <a:endParaRPr lang="en-US" sz="1600" b="1" i="1" dirty="0">
              <a:latin typeface="Calibri" panose="020F0502020204030204" pitchFamily="34" charset="0"/>
              <a:cs typeface="Calibri" panose="020F0502020204030204" pitchFamily="34" charset="0"/>
            </a:endParaRPr>
          </a:p>
          <a:p>
            <a:pPr>
              <a:spcBef>
                <a:spcPts val="0"/>
              </a:spcBef>
              <a:spcAft>
                <a:spcPts val="600"/>
              </a:spcAft>
              <a:buFont typeface="Wingdings" panose="05000000000000000000" pitchFamily="2" charset="2"/>
              <a:buChar char="Ø"/>
            </a:pPr>
            <a:endParaRPr lang="en-US" sz="1600" b="1" i="1" dirty="0">
              <a:latin typeface="Calibri" panose="020F0502020204030204" pitchFamily="34" charset="0"/>
              <a:cs typeface="Calibri" panose="020F0502020204030204" pitchFamily="34" charset="0"/>
            </a:endParaRPr>
          </a:p>
          <a:p>
            <a:pPr>
              <a:spcBef>
                <a:spcPts val="0"/>
              </a:spcBef>
              <a:spcAft>
                <a:spcPts val="600"/>
              </a:spcAft>
              <a:buFont typeface="Wingdings" panose="05000000000000000000" pitchFamily="2" charset="2"/>
              <a:buChar char="Ø"/>
            </a:pPr>
            <a:endParaRPr lang="en-US" sz="16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374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1B2596-5F45-4AFB-B4D7-C63C43925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 y="822960"/>
            <a:ext cx="9121141" cy="5212080"/>
          </a:xfrm>
          <a:prstGeom prst="rect">
            <a:avLst/>
          </a:prstGeom>
        </p:spPr>
      </p:pic>
    </p:spTree>
    <p:extLst>
      <p:ext uri="{BB962C8B-B14F-4D97-AF65-F5344CB8AC3E}">
        <p14:creationId xmlns:p14="http://schemas.microsoft.com/office/powerpoint/2010/main" val="2843406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F6E34-1ACB-5038-B157-479A21ACF1BF}"/>
              </a:ext>
            </a:extLst>
          </p:cNvPr>
          <p:cNvPicPr>
            <a:picLocks noChangeAspect="1"/>
          </p:cNvPicPr>
          <p:nvPr/>
        </p:nvPicPr>
        <p:blipFill rotWithShape="1">
          <a:blip r:embed="rId2">
            <a:extLst>
              <a:ext uri="{28A0092B-C50C-407E-A947-70E740481C1C}">
                <a14:useLocalDpi xmlns:a14="http://schemas.microsoft.com/office/drawing/2010/main" val="0"/>
              </a:ext>
            </a:extLst>
          </a:blip>
          <a:srcRect t="9864" b="11014"/>
          <a:stretch/>
        </p:blipFill>
        <p:spPr>
          <a:xfrm>
            <a:off x="1188720" y="766424"/>
            <a:ext cx="6766560" cy="5353764"/>
          </a:xfrm>
          <a:prstGeom prst="rect">
            <a:avLst/>
          </a:prstGeom>
        </p:spPr>
      </p:pic>
    </p:spTree>
    <p:extLst>
      <p:ext uri="{BB962C8B-B14F-4D97-AF65-F5344CB8AC3E}">
        <p14:creationId xmlns:p14="http://schemas.microsoft.com/office/powerpoint/2010/main" val="1953493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Reginald Fessenden – AM Modulation</a:t>
            </a:r>
          </a:p>
        </p:txBody>
      </p:sp>
      <p:pic>
        <p:nvPicPr>
          <p:cNvPr id="3" name="Picture 2">
            <a:extLst>
              <a:ext uri="{FF2B5EF4-FFF2-40B4-BE49-F238E27FC236}">
                <a16:creationId xmlns:a16="http://schemas.microsoft.com/office/drawing/2014/main" id="{F2D59DD2-6A29-473B-A935-009ED9AC0843}"/>
              </a:ext>
            </a:extLst>
          </p:cNvPr>
          <p:cNvPicPr>
            <a:picLocks noChangeAspect="1"/>
          </p:cNvPicPr>
          <p:nvPr/>
        </p:nvPicPr>
        <p:blipFill>
          <a:blip r:embed="rId3"/>
          <a:stretch>
            <a:fillRect/>
          </a:stretch>
        </p:blipFill>
        <p:spPr>
          <a:xfrm>
            <a:off x="1510790" y="1703402"/>
            <a:ext cx="7107164" cy="4000057"/>
          </a:xfrm>
          <a:prstGeom prst="rect">
            <a:avLst/>
          </a:prstGeom>
        </p:spPr>
      </p:pic>
      <p:pic>
        <p:nvPicPr>
          <p:cNvPr id="6" name="Picture 5">
            <a:extLst>
              <a:ext uri="{FF2B5EF4-FFF2-40B4-BE49-F238E27FC236}">
                <a16:creationId xmlns:a16="http://schemas.microsoft.com/office/drawing/2014/main" id="{A08BBE69-2994-4C23-A3F4-A552860CF554}"/>
              </a:ext>
            </a:extLst>
          </p:cNvPr>
          <p:cNvPicPr>
            <a:picLocks noChangeAspect="1"/>
          </p:cNvPicPr>
          <p:nvPr/>
        </p:nvPicPr>
        <p:blipFill rotWithShape="1">
          <a:blip r:embed="rId4"/>
          <a:srcRect t="3761" r="1497" b="1818"/>
          <a:stretch/>
        </p:blipFill>
        <p:spPr>
          <a:xfrm>
            <a:off x="2795049" y="1285827"/>
            <a:ext cx="3553899" cy="5034409"/>
          </a:xfrm>
          <a:prstGeom prst="rect">
            <a:avLst/>
          </a:prstGeom>
        </p:spPr>
      </p:pic>
      <p:pic>
        <p:nvPicPr>
          <p:cNvPr id="7" name="Picture 6">
            <a:extLst>
              <a:ext uri="{FF2B5EF4-FFF2-40B4-BE49-F238E27FC236}">
                <a16:creationId xmlns:a16="http://schemas.microsoft.com/office/drawing/2014/main" id="{AF303687-48F3-5E49-42A8-EE6D25CB5C60}"/>
              </a:ext>
            </a:extLst>
          </p:cNvPr>
          <p:cNvPicPr>
            <a:picLocks noChangeAspect="1"/>
          </p:cNvPicPr>
          <p:nvPr/>
        </p:nvPicPr>
        <p:blipFill rotWithShape="1">
          <a:blip r:embed="rId5"/>
          <a:srcRect l="11495" r="2090" b="34237"/>
          <a:stretch/>
        </p:blipFill>
        <p:spPr>
          <a:xfrm>
            <a:off x="375132" y="1576469"/>
            <a:ext cx="8393735" cy="4453126"/>
          </a:xfrm>
          <a:prstGeom prst="rect">
            <a:avLst/>
          </a:prstGeom>
        </p:spPr>
      </p:pic>
      <p:pic>
        <p:nvPicPr>
          <p:cNvPr id="8" name="Picture 2">
            <a:extLst>
              <a:ext uri="{FF2B5EF4-FFF2-40B4-BE49-F238E27FC236}">
                <a16:creationId xmlns:a16="http://schemas.microsoft.com/office/drawing/2014/main" id="{C48E4388-E5D9-65C1-E850-7E41E7FE7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586" y="1756148"/>
            <a:ext cx="4138246" cy="45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1FA06505-8FB2-DB7B-D89E-D5180803213A}"/>
              </a:ext>
            </a:extLst>
          </p:cNvPr>
          <p:cNvPicPr>
            <a:picLocks noChangeAspect="1"/>
          </p:cNvPicPr>
          <p:nvPr/>
        </p:nvPicPr>
        <p:blipFill rotWithShape="1">
          <a:blip r:embed="rId7"/>
          <a:srcRect t="20815" b="3976"/>
          <a:stretch/>
        </p:blipFill>
        <p:spPr>
          <a:xfrm>
            <a:off x="375130" y="1385103"/>
            <a:ext cx="8393735" cy="4935133"/>
          </a:xfrm>
          <a:prstGeom prst="rect">
            <a:avLst/>
          </a:prstGeom>
        </p:spPr>
      </p:pic>
    </p:spTree>
    <p:extLst>
      <p:ext uri="{BB962C8B-B14F-4D97-AF65-F5344CB8AC3E}">
        <p14:creationId xmlns:p14="http://schemas.microsoft.com/office/powerpoint/2010/main" val="343707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Lee </a:t>
            </a:r>
            <a:r>
              <a:rPr lang="en-US" b="1" cap="none" dirty="0">
                <a:latin typeface="Calibri" panose="020F0502020204030204" pitchFamily="34" charset="0"/>
                <a:cs typeface="Calibri" panose="020F0502020204030204" pitchFamily="34" charset="0"/>
              </a:rPr>
              <a:t>d</a:t>
            </a:r>
            <a:r>
              <a:rPr lang="en-US" b="1" dirty="0">
                <a:latin typeface="Calibri" panose="020F0502020204030204" pitchFamily="34" charset="0"/>
                <a:cs typeface="Calibri" panose="020F0502020204030204" pitchFamily="34" charset="0"/>
              </a:rPr>
              <a:t>e Forest – </a:t>
            </a:r>
            <a:r>
              <a:rPr lang="en-US" b="1" dirty="0" err="1">
                <a:latin typeface="Calibri" panose="020F0502020204030204" pitchFamily="34" charset="0"/>
                <a:cs typeface="Calibri" panose="020F0502020204030204" pitchFamily="34" charset="0"/>
              </a:rPr>
              <a:t>VacUum</a:t>
            </a:r>
            <a:r>
              <a:rPr lang="en-US" b="1" dirty="0">
                <a:latin typeface="Calibri" panose="020F0502020204030204" pitchFamily="34" charset="0"/>
                <a:cs typeface="Calibri" panose="020F0502020204030204" pitchFamily="34" charset="0"/>
              </a:rPr>
              <a:t> Tube</a:t>
            </a:r>
          </a:p>
        </p:txBody>
      </p:sp>
      <p:pic>
        <p:nvPicPr>
          <p:cNvPr id="8" name="Picture 7">
            <a:extLst>
              <a:ext uri="{FF2B5EF4-FFF2-40B4-BE49-F238E27FC236}">
                <a16:creationId xmlns:a16="http://schemas.microsoft.com/office/drawing/2014/main" id="{E9C315F3-8C71-4FF0-8E71-01F9C9DCF8BD}"/>
              </a:ext>
            </a:extLst>
          </p:cNvPr>
          <p:cNvPicPr>
            <a:picLocks noChangeAspect="1"/>
          </p:cNvPicPr>
          <p:nvPr/>
        </p:nvPicPr>
        <p:blipFill rotWithShape="1">
          <a:blip r:embed="rId3"/>
          <a:srcRect t="14041" b="16240"/>
          <a:stretch/>
        </p:blipFill>
        <p:spPr>
          <a:xfrm>
            <a:off x="1657590" y="1280486"/>
            <a:ext cx="6141035" cy="5298114"/>
          </a:xfrm>
          <a:prstGeom prst="rect">
            <a:avLst/>
          </a:prstGeom>
        </p:spPr>
      </p:pic>
      <p:pic>
        <p:nvPicPr>
          <p:cNvPr id="7" name="Picture 6">
            <a:extLst>
              <a:ext uri="{FF2B5EF4-FFF2-40B4-BE49-F238E27FC236}">
                <a16:creationId xmlns:a16="http://schemas.microsoft.com/office/drawing/2014/main" id="{522C8158-8832-4F2E-A102-92F028872A52}"/>
              </a:ext>
            </a:extLst>
          </p:cNvPr>
          <p:cNvPicPr>
            <a:picLocks noChangeAspect="1"/>
          </p:cNvPicPr>
          <p:nvPr/>
        </p:nvPicPr>
        <p:blipFill>
          <a:blip r:embed="rId4"/>
          <a:stretch>
            <a:fillRect/>
          </a:stretch>
        </p:blipFill>
        <p:spPr>
          <a:xfrm>
            <a:off x="417508" y="1585983"/>
            <a:ext cx="8308984" cy="4687120"/>
          </a:xfrm>
          <a:prstGeom prst="rect">
            <a:avLst/>
          </a:prstGeom>
        </p:spPr>
      </p:pic>
      <p:pic>
        <p:nvPicPr>
          <p:cNvPr id="9" name="Picture 8">
            <a:extLst>
              <a:ext uri="{FF2B5EF4-FFF2-40B4-BE49-F238E27FC236}">
                <a16:creationId xmlns:a16="http://schemas.microsoft.com/office/drawing/2014/main" id="{F9E371CB-E516-6833-4A80-2D096A50EA2D}"/>
              </a:ext>
            </a:extLst>
          </p:cNvPr>
          <p:cNvPicPr>
            <a:picLocks noChangeAspect="1"/>
          </p:cNvPicPr>
          <p:nvPr/>
        </p:nvPicPr>
        <p:blipFill>
          <a:blip r:embed="rId5"/>
          <a:stretch>
            <a:fillRect/>
          </a:stretch>
        </p:blipFill>
        <p:spPr>
          <a:xfrm>
            <a:off x="2159633" y="1253355"/>
            <a:ext cx="4824734" cy="5479945"/>
          </a:xfrm>
          <a:prstGeom prst="rect">
            <a:avLst/>
          </a:prstGeom>
        </p:spPr>
      </p:pic>
      <p:pic>
        <p:nvPicPr>
          <p:cNvPr id="1026" name="Picture 2" descr="Naval Analyses: INFOGRAPHICS #14: The Great White Fleet">
            <a:extLst>
              <a:ext uri="{FF2B5EF4-FFF2-40B4-BE49-F238E27FC236}">
                <a16:creationId xmlns:a16="http://schemas.microsoft.com/office/drawing/2014/main" id="{A430112B-D48E-B312-11C4-6695E14E2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734" y="1253355"/>
            <a:ext cx="5699676" cy="528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82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24700"/>
            <a:ext cx="9029700" cy="838200"/>
          </a:xfrm>
        </p:spPr>
        <p:txBody>
          <a:bodyPr>
            <a:noAutofit/>
          </a:bodyPr>
          <a:lstStyle/>
          <a:p>
            <a:r>
              <a:rPr lang="en-US" b="1" dirty="0">
                <a:latin typeface="Calibri" panose="020F0502020204030204" pitchFamily="34" charset="0"/>
                <a:cs typeface="Calibri" panose="020F0502020204030204" pitchFamily="34" charset="0"/>
              </a:rPr>
              <a:t>Edwin Armstrong – Tube Transmission</a:t>
            </a:r>
          </a:p>
        </p:txBody>
      </p:sp>
      <p:sp>
        <p:nvSpPr>
          <p:cNvPr id="5" name="Content Placeholder 2"/>
          <p:cNvSpPr txBox="1">
            <a:spLocks/>
          </p:cNvSpPr>
          <p:nvPr/>
        </p:nvSpPr>
        <p:spPr>
          <a:xfrm>
            <a:off x="278478" y="1200150"/>
            <a:ext cx="5723737" cy="553708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76948DB-4D17-425A-B0AB-84278F60A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07"/>
          <a:stretch/>
        </p:blipFill>
        <p:spPr bwMode="auto">
          <a:xfrm>
            <a:off x="459670" y="1312942"/>
            <a:ext cx="8198338" cy="5420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0EBE1D-A048-460B-802D-3E1BA0CAD3BD}"/>
              </a:ext>
            </a:extLst>
          </p:cNvPr>
          <p:cNvPicPr>
            <a:picLocks noChangeAspect="1"/>
          </p:cNvPicPr>
          <p:nvPr/>
        </p:nvPicPr>
        <p:blipFill rotWithShape="1">
          <a:blip r:embed="rId4"/>
          <a:srcRect l="8396" t="18389" r="7406" b="9037"/>
          <a:stretch/>
        </p:blipFill>
        <p:spPr>
          <a:xfrm>
            <a:off x="278478" y="1526366"/>
            <a:ext cx="8560722" cy="4884647"/>
          </a:xfrm>
          <a:prstGeom prst="rect">
            <a:avLst/>
          </a:prstGeom>
        </p:spPr>
      </p:pic>
    </p:spTree>
    <p:extLst>
      <p:ext uri="{BB962C8B-B14F-4D97-AF65-F5344CB8AC3E}">
        <p14:creationId xmlns:p14="http://schemas.microsoft.com/office/powerpoint/2010/main" val="4096861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6C90B-091C-474F-96C4-01274C5795B8}"/>
              </a:ext>
            </a:extLst>
          </p:cNvPr>
          <p:cNvPicPr>
            <a:picLocks noChangeAspect="1"/>
          </p:cNvPicPr>
          <p:nvPr/>
        </p:nvPicPr>
        <p:blipFill>
          <a:blip r:embed="rId3"/>
          <a:stretch>
            <a:fillRect/>
          </a:stretch>
        </p:blipFill>
        <p:spPr>
          <a:xfrm>
            <a:off x="1423858" y="1378473"/>
            <a:ext cx="6671422" cy="5231592"/>
          </a:xfrm>
          <a:prstGeom prst="rect">
            <a:avLst/>
          </a:prstGeom>
        </p:spPr>
      </p:pic>
      <p:pic>
        <p:nvPicPr>
          <p:cNvPr id="4" name="Picture 3">
            <a:extLst>
              <a:ext uri="{FF2B5EF4-FFF2-40B4-BE49-F238E27FC236}">
                <a16:creationId xmlns:a16="http://schemas.microsoft.com/office/drawing/2014/main" id="{0AA5E18D-17DC-46A0-8A7B-E76C7A158269}"/>
              </a:ext>
            </a:extLst>
          </p:cNvPr>
          <p:cNvPicPr>
            <a:picLocks noChangeAspect="1"/>
          </p:cNvPicPr>
          <p:nvPr/>
        </p:nvPicPr>
        <p:blipFill rotWithShape="1">
          <a:blip r:embed="rId4"/>
          <a:srcRect l="11994" t="8718" r="11685" b="42564"/>
          <a:stretch/>
        </p:blipFill>
        <p:spPr>
          <a:xfrm>
            <a:off x="2536434" y="1339951"/>
            <a:ext cx="4446271" cy="5130313"/>
          </a:xfrm>
          <a:prstGeom prst="rect">
            <a:avLst/>
          </a:prstGeom>
        </p:spPr>
      </p:pic>
      <p:pic>
        <p:nvPicPr>
          <p:cNvPr id="6" name="Picture 5">
            <a:extLst>
              <a:ext uri="{FF2B5EF4-FFF2-40B4-BE49-F238E27FC236}">
                <a16:creationId xmlns:a16="http://schemas.microsoft.com/office/drawing/2014/main" id="{5478CA76-74AC-4218-B595-5C62B628286D}"/>
              </a:ext>
            </a:extLst>
          </p:cNvPr>
          <p:cNvPicPr>
            <a:picLocks noChangeAspect="1"/>
          </p:cNvPicPr>
          <p:nvPr/>
        </p:nvPicPr>
        <p:blipFill>
          <a:blip r:embed="rId5"/>
          <a:stretch>
            <a:fillRect/>
          </a:stretch>
        </p:blipFill>
        <p:spPr>
          <a:xfrm>
            <a:off x="586654" y="1434956"/>
            <a:ext cx="7970691" cy="4940301"/>
          </a:xfrm>
          <a:prstGeom prst="rect">
            <a:avLst/>
          </a:prstGeom>
        </p:spPr>
      </p:pic>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Other Early Broadcasts </a:t>
            </a:r>
          </a:p>
        </p:txBody>
      </p:sp>
      <p:sp>
        <p:nvSpPr>
          <p:cNvPr id="5" name="Content Placeholder 2"/>
          <p:cNvSpPr txBox="1">
            <a:spLocks/>
          </p:cNvSpPr>
          <p:nvPr/>
        </p:nvSpPr>
        <p:spPr>
          <a:xfrm>
            <a:off x="172972" y="1200150"/>
            <a:ext cx="4586598" cy="553708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587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24700"/>
            <a:ext cx="8966200" cy="838200"/>
          </a:xfrm>
        </p:spPr>
        <p:txBody>
          <a:bodyPr>
            <a:noAutofit/>
          </a:bodyPr>
          <a:lstStyle/>
          <a:p>
            <a:r>
              <a:rPr lang="en-US" b="1" dirty="0">
                <a:latin typeface="Calibri" panose="020F0502020204030204" pitchFamily="34" charset="0"/>
                <a:cs typeface="Calibri" panose="020F0502020204030204" pitchFamily="34" charset="0"/>
              </a:rPr>
              <a:t>Frank Conrad – Westinghouse Engineer</a:t>
            </a:r>
          </a:p>
        </p:txBody>
      </p:sp>
      <p:pic>
        <p:nvPicPr>
          <p:cNvPr id="3" name="Picture 2">
            <a:extLst>
              <a:ext uri="{FF2B5EF4-FFF2-40B4-BE49-F238E27FC236}">
                <a16:creationId xmlns:a16="http://schemas.microsoft.com/office/drawing/2014/main" id="{72193ED4-41E9-42DB-9014-BA11F17B878F}"/>
              </a:ext>
            </a:extLst>
          </p:cNvPr>
          <p:cNvPicPr>
            <a:picLocks noChangeAspect="1"/>
          </p:cNvPicPr>
          <p:nvPr/>
        </p:nvPicPr>
        <p:blipFill>
          <a:blip r:embed="rId3"/>
          <a:stretch>
            <a:fillRect/>
          </a:stretch>
        </p:blipFill>
        <p:spPr>
          <a:xfrm>
            <a:off x="2851613" y="1200150"/>
            <a:ext cx="3618574" cy="5453832"/>
          </a:xfrm>
          <a:prstGeom prst="rect">
            <a:avLst/>
          </a:prstGeom>
        </p:spPr>
      </p:pic>
      <p:pic>
        <p:nvPicPr>
          <p:cNvPr id="4" name="Picture 3">
            <a:extLst>
              <a:ext uri="{FF2B5EF4-FFF2-40B4-BE49-F238E27FC236}">
                <a16:creationId xmlns:a16="http://schemas.microsoft.com/office/drawing/2014/main" id="{2CFB7898-6EA8-4BFE-95E1-8858FBA3BFA7}"/>
              </a:ext>
            </a:extLst>
          </p:cNvPr>
          <p:cNvPicPr>
            <a:picLocks noChangeAspect="1"/>
          </p:cNvPicPr>
          <p:nvPr/>
        </p:nvPicPr>
        <p:blipFill>
          <a:blip r:embed="rId4"/>
          <a:stretch>
            <a:fillRect/>
          </a:stretch>
        </p:blipFill>
        <p:spPr>
          <a:xfrm>
            <a:off x="1054048" y="1196220"/>
            <a:ext cx="7213703" cy="5537080"/>
          </a:xfrm>
          <a:prstGeom prst="rect">
            <a:avLst/>
          </a:prstGeom>
        </p:spPr>
      </p:pic>
      <p:pic>
        <p:nvPicPr>
          <p:cNvPr id="6" name="Picture 5">
            <a:extLst>
              <a:ext uri="{FF2B5EF4-FFF2-40B4-BE49-F238E27FC236}">
                <a16:creationId xmlns:a16="http://schemas.microsoft.com/office/drawing/2014/main" id="{A4196FE0-5B29-FC04-4FEE-0D3A639FB0CD}"/>
              </a:ext>
            </a:extLst>
          </p:cNvPr>
          <p:cNvPicPr>
            <a:picLocks noChangeAspect="1"/>
          </p:cNvPicPr>
          <p:nvPr/>
        </p:nvPicPr>
        <p:blipFill>
          <a:blip r:embed="rId5"/>
          <a:stretch>
            <a:fillRect/>
          </a:stretch>
        </p:blipFill>
        <p:spPr>
          <a:xfrm>
            <a:off x="800099" y="1289572"/>
            <a:ext cx="7721600" cy="5443728"/>
          </a:xfrm>
          <a:prstGeom prst="rect">
            <a:avLst/>
          </a:prstGeom>
        </p:spPr>
      </p:pic>
      <p:pic>
        <p:nvPicPr>
          <p:cNvPr id="7" name="Picture 6">
            <a:extLst>
              <a:ext uri="{FF2B5EF4-FFF2-40B4-BE49-F238E27FC236}">
                <a16:creationId xmlns:a16="http://schemas.microsoft.com/office/drawing/2014/main" id="{4DBDF380-4C12-200B-A813-E9917DFB5185}"/>
              </a:ext>
            </a:extLst>
          </p:cNvPr>
          <p:cNvPicPr>
            <a:picLocks noChangeAspect="1"/>
          </p:cNvPicPr>
          <p:nvPr/>
        </p:nvPicPr>
        <p:blipFill>
          <a:blip r:embed="rId6"/>
          <a:stretch>
            <a:fillRect/>
          </a:stretch>
        </p:blipFill>
        <p:spPr>
          <a:xfrm>
            <a:off x="1703707" y="1469849"/>
            <a:ext cx="5914384" cy="5083173"/>
          </a:xfrm>
          <a:prstGeom prst="rect">
            <a:avLst/>
          </a:prstGeom>
        </p:spPr>
      </p:pic>
      <p:pic>
        <p:nvPicPr>
          <p:cNvPr id="8" name="Picture 7">
            <a:extLst>
              <a:ext uri="{FF2B5EF4-FFF2-40B4-BE49-F238E27FC236}">
                <a16:creationId xmlns:a16="http://schemas.microsoft.com/office/drawing/2014/main" id="{D9CEE2AF-1128-5C87-56BF-8C5BF580B984}"/>
              </a:ext>
            </a:extLst>
          </p:cNvPr>
          <p:cNvPicPr>
            <a:picLocks noChangeAspect="1"/>
          </p:cNvPicPr>
          <p:nvPr/>
        </p:nvPicPr>
        <p:blipFill>
          <a:blip r:embed="rId7"/>
          <a:stretch>
            <a:fillRect/>
          </a:stretch>
        </p:blipFill>
        <p:spPr>
          <a:xfrm>
            <a:off x="1054048" y="1421329"/>
            <a:ext cx="7122791" cy="5180212"/>
          </a:xfrm>
          <a:prstGeom prst="rect">
            <a:avLst/>
          </a:prstGeom>
        </p:spPr>
      </p:pic>
    </p:spTree>
    <p:extLst>
      <p:ext uri="{BB962C8B-B14F-4D97-AF65-F5344CB8AC3E}">
        <p14:creationId xmlns:p14="http://schemas.microsoft.com/office/powerpoint/2010/main" val="26602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4700"/>
            <a:ext cx="8686800" cy="838200"/>
          </a:xfrm>
        </p:spPr>
        <p:txBody>
          <a:bodyPr>
            <a:noAutofit/>
          </a:bodyPr>
          <a:lstStyle/>
          <a:p>
            <a:r>
              <a:rPr lang="en-US" b="1" dirty="0">
                <a:latin typeface="Calibri" panose="020F0502020204030204" pitchFamily="34" charset="0"/>
                <a:cs typeface="Calibri" panose="020F0502020204030204" pitchFamily="34" charset="0"/>
              </a:rPr>
              <a:t>Frank Conrad After WWI</a:t>
            </a:r>
          </a:p>
        </p:txBody>
      </p:sp>
      <p:pic>
        <p:nvPicPr>
          <p:cNvPr id="4" name="Picture 3">
            <a:extLst>
              <a:ext uri="{FF2B5EF4-FFF2-40B4-BE49-F238E27FC236}">
                <a16:creationId xmlns:a16="http://schemas.microsoft.com/office/drawing/2014/main" id="{5F3DFDAC-F3AB-4DA2-A856-0C5CB70C2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322" y="1099461"/>
            <a:ext cx="3793355" cy="5705643"/>
          </a:xfrm>
          <a:prstGeom prst="rect">
            <a:avLst/>
          </a:prstGeom>
        </p:spPr>
      </p:pic>
      <p:pic>
        <p:nvPicPr>
          <p:cNvPr id="9" name="Picture 8">
            <a:extLst>
              <a:ext uri="{FF2B5EF4-FFF2-40B4-BE49-F238E27FC236}">
                <a16:creationId xmlns:a16="http://schemas.microsoft.com/office/drawing/2014/main" id="{8284B3B0-27C3-43DF-9326-2B4FE3B6D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72" y="1176704"/>
            <a:ext cx="7082655" cy="5513056"/>
          </a:xfrm>
          <a:prstGeom prst="rect">
            <a:avLst/>
          </a:prstGeom>
        </p:spPr>
      </p:pic>
    </p:spTree>
    <p:extLst>
      <p:ext uri="{BB962C8B-B14F-4D97-AF65-F5344CB8AC3E}">
        <p14:creationId xmlns:p14="http://schemas.microsoft.com/office/powerpoint/2010/main" val="3811993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40205</TotalTime>
  <Words>1733</Words>
  <Application>Microsoft Office PowerPoint</Application>
  <PresentationFormat>On-screen Show (4:3)</PresentationFormat>
  <Paragraphs>124</Paragraphs>
  <Slides>19</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Franklin Gothic Book</vt:lpstr>
      <vt:lpstr>Franklin Gothic Medium</vt:lpstr>
      <vt:lpstr>Lato</vt:lpstr>
      <vt:lpstr>Wingdings</vt:lpstr>
      <vt:lpstr>Wingdings 2</vt:lpstr>
      <vt:lpstr>Trek</vt:lpstr>
      <vt:lpstr>Pioneer Station KDKA's Centennial: 100 Years of Entertainment Broadcasting</vt:lpstr>
      <vt:lpstr>PowerPoint Presentation</vt:lpstr>
      <vt:lpstr>PowerPoint Presentation</vt:lpstr>
      <vt:lpstr>Reginald Fessenden – AM Modulation</vt:lpstr>
      <vt:lpstr>Lee de Forest – VacUum Tube</vt:lpstr>
      <vt:lpstr>Edwin Armstrong – Tube Transmission</vt:lpstr>
      <vt:lpstr>Other Early Broadcasts </vt:lpstr>
      <vt:lpstr>Frank Conrad – Westinghouse Engineer</vt:lpstr>
      <vt:lpstr>Frank Conrad After WWI</vt:lpstr>
      <vt:lpstr>Listening Enjoyment Grows</vt:lpstr>
      <vt:lpstr>The KDKA License</vt:lpstr>
      <vt:lpstr>The First KDKA Transmitter</vt:lpstr>
      <vt:lpstr>KDKA’s first broadcast</vt:lpstr>
      <vt:lpstr>Who was First?</vt:lpstr>
      <vt:lpstr>KDKA’s Immediate Growth</vt:lpstr>
      <vt:lpstr>KDKA’s Early Studios</vt:lpstr>
      <vt:lpstr>Broadcasting in the True Sense</vt:lpstr>
      <vt:lpstr>KDKA Today</vt:lpstr>
      <vt:lpstr>References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Tube Matching</dc:title>
  <dc:creator>David J. Rossetti</dc:creator>
  <cp:lastModifiedBy>David Rossetti</cp:lastModifiedBy>
  <cp:revision>525</cp:revision>
  <dcterms:created xsi:type="dcterms:W3CDTF">2018-06-30T16:57:27Z</dcterms:created>
  <dcterms:modified xsi:type="dcterms:W3CDTF">2022-06-03T04:18:40Z</dcterms:modified>
</cp:coreProperties>
</file>