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63" r:id="rId6"/>
    <p:sldId id="265" r:id="rId7"/>
    <p:sldId id="267" r:id="rId8"/>
    <p:sldId id="270" r:id="rId9"/>
    <p:sldId id="271" r:id="rId10"/>
    <p:sldId id="269" r:id="rId11"/>
    <p:sldId id="273" r:id="rId12"/>
    <p:sldId id="278" r:id="rId13"/>
    <p:sldId id="276" r:id="rId14"/>
    <p:sldId id="279" r:id="rId15"/>
    <p:sldId id="275" r:id="rId16"/>
    <p:sldId id="272" r:id="rId17"/>
    <p:sldId id="264" r:id="rId18"/>
    <p:sldId id="280" r:id="rId19"/>
    <p:sldId id="277" r:id="rId20"/>
    <p:sldId id="274"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19" autoAdjust="0"/>
  </p:normalViewPr>
  <p:slideViewPr>
    <p:cSldViewPr snapToGrid="0">
      <p:cViewPr varScale="1">
        <p:scale>
          <a:sx n="80" d="100"/>
          <a:sy n="80" d="100"/>
        </p:scale>
        <p:origin x="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3/19/2021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3/19/2021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3/19/2021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3/19/2021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3/19/2021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aU6yv0QSPAo?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EY7lvuVjjX4?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theregister.com/Print/2013/09/09/history_of_magnetic_tape_part_one/" TargetMode="External"/><Relationship Id="rId2" Type="http://schemas.openxmlformats.org/officeDocument/2006/relationships/hyperlink" Target="https://en.wikipedia.org/wiki/Stereophonic_sound"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Stereographic_projection" TargetMode="External"/><Relationship Id="rId2" Type="http://schemas.openxmlformats.org/officeDocument/2006/relationships/hyperlink" Target="https://en.wikipedia.org/wiki/Microphone" TargetMode="Externa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CIbZs2W0mnQ?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r>
              <a:rPr lang="en-US" sz="4400" dirty="0">
                <a:solidFill>
                  <a:schemeClr val="tx1"/>
                </a:solidFill>
              </a:rPr>
              <a:t>The Birth of Stereo Recording</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7"/>
            <a:ext cx="4775075" cy="798649"/>
          </a:xfrm>
        </p:spPr>
        <p:txBody>
          <a:bodyPr>
            <a:normAutofit/>
          </a:bodyPr>
          <a:lstStyle/>
          <a:p>
            <a:pPr>
              <a:spcAft>
                <a:spcPts val="600"/>
              </a:spcAft>
            </a:pPr>
            <a:r>
              <a:rPr lang="en-US" dirty="0">
                <a:solidFill>
                  <a:schemeClr val="tx1"/>
                </a:solidFill>
              </a:rPr>
              <a:t>Randy Warren, MAARC Presentation</a:t>
            </a:r>
          </a:p>
          <a:p>
            <a:pPr>
              <a:spcAft>
                <a:spcPts val="600"/>
              </a:spcAft>
            </a:pPr>
            <a:r>
              <a:rPr lang="en-US" dirty="0">
                <a:solidFill>
                  <a:schemeClr val="tx1"/>
                </a:solidFill>
              </a:rPr>
              <a:t>March 21</a:t>
            </a:r>
            <a:r>
              <a:rPr lang="en-US" baseline="30000" dirty="0">
                <a:solidFill>
                  <a:schemeClr val="tx1"/>
                </a:solidFill>
              </a:rPr>
              <a:t>st</a:t>
            </a:r>
            <a:r>
              <a:rPr lang="en-US" dirty="0">
                <a:solidFill>
                  <a:schemeClr val="tx1"/>
                </a:solidFill>
              </a:rPr>
              <a:t>, 2021 </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FBED7B-DE5E-4A89-BB84-9CD694CB38F1}"/>
              </a:ext>
            </a:extLst>
          </p:cNvPr>
          <p:cNvPicPr>
            <a:picLocks noChangeAspect="1"/>
          </p:cNvPicPr>
          <p:nvPr/>
        </p:nvPicPr>
        <p:blipFill>
          <a:blip r:embed="rId2"/>
          <a:stretch>
            <a:fillRect/>
          </a:stretch>
        </p:blipFill>
        <p:spPr>
          <a:xfrm>
            <a:off x="2979089" y="554310"/>
            <a:ext cx="6233821" cy="4689158"/>
          </a:xfrm>
          <a:prstGeom prst="rect">
            <a:avLst/>
          </a:prstGeom>
        </p:spPr>
      </p:pic>
      <p:sp>
        <p:nvSpPr>
          <p:cNvPr id="3" name="TextBox 2">
            <a:extLst>
              <a:ext uri="{FF2B5EF4-FFF2-40B4-BE49-F238E27FC236}">
                <a16:creationId xmlns:a16="http://schemas.microsoft.com/office/drawing/2014/main" id="{51E9C882-8B19-4858-A906-17F219C0DB68}"/>
              </a:ext>
            </a:extLst>
          </p:cNvPr>
          <p:cNvSpPr txBox="1"/>
          <p:nvPr/>
        </p:nvSpPr>
        <p:spPr>
          <a:xfrm>
            <a:off x="667911" y="5438692"/>
            <a:ext cx="10614990" cy="923330"/>
          </a:xfrm>
          <a:prstGeom prst="rect">
            <a:avLst/>
          </a:prstGeom>
          <a:noFill/>
        </p:spPr>
        <p:txBody>
          <a:bodyPr wrap="square" rtlCol="0">
            <a:spAutoFit/>
          </a:bodyPr>
          <a:lstStyle/>
          <a:p>
            <a:pPr algn="ctr"/>
            <a:r>
              <a:rPr lang="en-US" dirty="0"/>
              <a:t>Helmut Kruger, far left, and associates.  Kruger was assigned to perform the stereo experiments, in effect he was “bootlegging” stereo recordings into his recorder while the regular mono recorders were recording the performances at the same time!</a:t>
            </a:r>
          </a:p>
        </p:txBody>
      </p:sp>
    </p:spTree>
    <p:extLst>
      <p:ext uri="{BB962C8B-B14F-4D97-AF65-F5344CB8AC3E}">
        <p14:creationId xmlns:p14="http://schemas.microsoft.com/office/powerpoint/2010/main" val="1457789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0AF1BA-A217-483B-B60F-ABE17D5B101A}"/>
              </a:ext>
            </a:extLst>
          </p:cNvPr>
          <p:cNvSpPr txBox="1"/>
          <p:nvPr/>
        </p:nvSpPr>
        <p:spPr>
          <a:xfrm>
            <a:off x="485029" y="495589"/>
            <a:ext cx="5152446" cy="5509200"/>
          </a:xfrm>
          <a:prstGeom prst="rect">
            <a:avLst/>
          </a:prstGeom>
          <a:noFill/>
        </p:spPr>
        <p:txBody>
          <a:bodyPr wrap="square" rtlCol="0">
            <a:spAutoFit/>
          </a:bodyPr>
          <a:lstStyle/>
          <a:p>
            <a:r>
              <a:rPr lang="en-US" sz="1600" dirty="0"/>
              <a:t>With the bombing of Berlin increasing, RRG moved their stereo recordings to the </a:t>
            </a:r>
            <a:r>
              <a:rPr lang="en-US" sz="1600" dirty="0" err="1"/>
              <a:t>Kosten</a:t>
            </a:r>
            <a:r>
              <a:rPr lang="en-US" sz="1600" dirty="0"/>
              <a:t> spa, which had a dark past.  Previously, the SS had taken over the psychiatric hospital there and murdered 600 patients and civilians.  With new AEG facilities there, Dr. von </a:t>
            </a:r>
            <a:r>
              <a:rPr lang="en-US" sz="1600" dirty="0" err="1"/>
              <a:t>Braunmuhl</a:t>
            </a:r>
            <a:r>
              <a:rPr lang="en-US" sz="1600" dirty="0"/>
              <a:t> hosted stereo listening sessions for the staff, doctors, convalescing soldiers, and the general public.  A report noted that:</a:t>
            </a:r>
          </a:p>
          <a:p>
            <a:endParaRPr lang="en-US" sz="1600" dirty="0"/>
          </a:p>
          <a:p>
            <a:r>
              <a:rPr lang="en-US" sz="1600" i="1" dirty="0"/>
              <a:t>“In order to recreate the full breadth of playback, two channels, which are the result of a few spaced microphones, are played back using two separated loudspeakers. It’s an unqualified success: any disturbing background noise, which especially troubles a phonograph recording of a piano, is suddenly gone. Also, subtle orchestral parts come through with transparency and form, so that one has the complete illusion of the separation of the instruments in the room. An even stronger impression comes from the playback of the human voice.”</a:t>
            </a:r>
            <a:r>
              <a:rPr lang="en-US" sz="1600" dirty="0"/>
              <a:t> </a:t>
            </a:r>
          </a:p>
        </p:txBody>
      </p:sp>
      <p:pic>
        <p:nvPicPr>
          <p:cNvPr id="3" name="Picture 2">
            <a:extLst>
              <a:ext uri="{FF2B5EF4-FFF2-40B4-BE49-F238E27FC236}">
                <a16:creationId xmlns:a16="http://schemas.microsoft.com/office/drawing/2014/main" id="{F9A397A7-F218-4BBD-AF70-7B8D92B8869D}"/>
              </a:ext>
            </a:extLst>
          </p:cNvPr>
          <p:cNvPicPr>
            <a:picLocks noChangeAspect="1"/>
          </p:cNvPicPr>
          <p:nvPr/>
        </p:nvPicPr>
        <p:blipFill>
          <a:blip r:embed="rId2"/>
          <a:stretch>
            <a:fillRect/>
          </a:stretch>
        </p:blipFill>
        <p:spPr>
          <a:xfrm>
            <a:off x="5749621" y="495589"/>
            <a:ext cx="5829300" cy="4371975"/>
          </a:xfrm>
          <a:prstGeom prst="rect">
            <a:avLst/>
          </a:prstGeom>
        </p:spPr>
      </p:pic>
      <p:sp>
        <p:nvSpPr>
          <p:cNvPr id="4" name="TextBox 3">
            <a:extLst>
              <a:ext uri="{FF2B5EF4-FFF2-40B4-BE49-F238E27FC236}">
                <a16:creationId xmlns:a16="http://schemas.microsoft.com/office/drawing/2014/main" id="{3AE68510-6191-4A35-9EE8-5867A9A0D769}"/>
              </a:ext>
            </a:extLst>
          </p:cNvPr>
          <p:cNvSpPr txBox="1"/>
          <p:nvPr/>
        </p:nvSpPr>
        <p:spPr>
          <a:xfrm>
            <a:off x="6209969" y="5041127"/>
            <a:ext cx="4317558" cy="369332"/>
          </a:xfrm>
          <a:prstGeom prst="rect">
            <a:avLst/>
          </a:prstGeom>
          <a:noFill/>
        </p:spPr>
        <p:txBody>
          <a:bodyPr wrap="square" rtlCol="0">
            <a:spAutoFit/>
          </a:bodyPr>
          <a:lstStyle/>
          <a:p>
            <a:pPr algn="ctr"/>
            <a:r>
              <a:rPr lang="en-US" dirty="0" err="1"/>
              <a:t>Kosten</a:t>
            </a:r>
            <a:r>
              <a:rPr lang="en-US" dirty="0"/>
              <a:t> Spa, 1939</a:t>
            </a:r>
          </a:p>
        </p:txBody>
      </p:sp>
    </p:spTree>
    <p:extLst>
      <p:ext uri="{BB962C8B-B14F-4D97-AF65-F5344CB8AC3E}">
        <p14:creationId xmlns:p14="http://schemas.microsoft.com/office/powerpoint/2010/main" val="1854704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E35EB-0315-4DB5-BA94-12E7721B0E7C}"/>
              </a:ext>
            </a:extLst>
          </p:cNvPr>
          <p:cNvSpPr txBox="1"/>
          <p:nvPr/>
        </p:nvSpPr>
        <p:spPr>
          <a:xfrm>
            <a:off x="907774" y="4969566"/>
            <a:ext cx="10376452" cy="1477328"/>
          </a:xfrm>
          <a:prstGeom prst="rect">
            <a:avLst/>
          </a:prstGeom>
          <a:noFill/>
        </p:spPr>
        <p:txBody>
          <a:bodyPr wrap="square" rtlCol="0">
            <a:spAutoFit/>
          </a:bodyPr>
          <a:lstStyle/>
          <a:p>
            <a:r>
              <a:rPr lang="en-US" dirty="0"/>
              <a:t>After the fall of Berlin, the Soviets removed all of the tape held at the RRG archive and moved them to Moscow.  Some of these tapes found a second life on the USSR </a:t>
            </a:r>
            <a:r>
              <a:rPr lang="en-US" dirty="0" err="1"/>
              <a:t>Melodiya</a:t>
            </a:r>
            <a:r>
              <a:rPr lang="en-US" dirty="0"/>
              <a:t> label, these recordings released in the 1960s.  Later, a large cache was repatriated back to Germany in 1993, however only 5 of the more than 250 stereo recordings have been found to date.</a:t>
            </a:r>
          </a:p>
        </p:txBody>
      </p:sp>
      <p:pic>
        <p:nvPicPr>
          <p:cNvPr id="3" name="Picture 2">
            <a:extLst>
              <a:ext uri="{FF2B5EF4-FFF2-40B4-BE49-F238E27FC236}">
                <a16:creationId xmlns:a16="http://schemas.microsoft.com/office/drawing/2014/main" id="{BDE1D809-DEC2-454C-BD4E-60E4A16F259A}"/>
              </a:ext>
            </a:extLst>
          </p:cNvPr>
          <p:cNvPicPr>
            <a:picLocks noChangeAspect="1"/>
          </p:cNvPicPr>
          <p:nvPr/>
        </p:nvPicPr>
        <p:blipFill>
          <a:blip r:embed="rId2"/>
          <a:stretch>
            <a:fillRect/>
          </a:stretch>
        </p:blipFill>
        <p:spPr>
          <a:xfrm>
            <a:off x="635790" y="1212271"/>
            <a:ext cx="3123538" cy="3446663"/>
          </a:xfrm>
          <a:prstGeom prst="rect">
            <a:avLst/>
          </a:prstGeom>
        </p:spPr>
      </p:pic>
      <p:pic>
        <p:nvPicPr>
          <p:cNvPr id="4" name="Picture 3">
            <a:extLst>
              <a:ext uri="{FF2B5EF4-FFF2-40B4-BE49-F238E27FC236}">
                <a16:creationId xmlns:a16="http://schemas.microsoft.com/office/drawing/2014/main" id="{AE71136E-3366-4887-8AA0-470EF7F6A1A2}"/>
              </a:ext>
            </a:extLst>
          </p:cNvPr>
          <p:cNvPicPr>
            <a:picLocks noChangeAspect="1"/>
          </p:cNvPicPr>
          <p:nvPr/>
        </p:nvPicPr>
        <p:blipFill>
          <a:blip r:embed="rId3"/>
          <a:stretch>
            <a:fillRect/>
          </a:stretch>
        </p:blipFill>
        <p:spPr>
          <a:xfrm>
            <a:off x="7944678" y="1199323"/>
            <a:ext cx="3381291" cy="3459611"/>
          </a:xfrm>
          <a:prstGeom prst="rect">
            <a:avLst/>
          </a:prstGeom>
        </p:spPr>
      </p:pic>
      <p:pic>
        <p:nvPicPr>
          <p:cNvPr id="5" name="Picture 4">
            <a:extLst>
              <a:ext uri="{FF2B5EF4-FFF2-40B4-BE49-F238E27FC236}">
                <a16:creationId xmlns:a16="http://schemas.microsoft.com/office/drawing/2014/main" id="{5C5CFBEB-F2FA-40C5-8051-2830F475659F}"/>
              </a:ext>
            </a:extLst>
          </p:cNvPr>
          <p:cNvPicPr>
            <a:picLocks noChangeAspect="1"/>
          </p:cNvPicPr>
          <p:nvPr/>
        </p:nvPicPr>
        <p:blipFill>
          <a:blip r:embed="rId4"/>
          <a:stretch>
            <a:fillRect/>
          </a:stretch>
        </p:blipFill>
        <p:spPr>
          <a:xfrm>
            <a:off x="4190659" y="651232"/>
            <a:ext cx="3322688" cy="3287088"/>
          </a:xfrm>
          <a:prstGeom prst="rect">
            <a:avLst/>
          </a:prstGeom>
        </p:spPr>
      </p:pic>
    </p:spTree>
    <p:extLst>
      <p:ext uri="{BB962C8B-B14F-4D97-AF65-F5344CB8AC3E}">
        <p14:creationId xmlns:p14="http://schemas.microsoft.com/office/powerpoint/2010/main" val="364779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3832D2-214D-4D9A-8448-76857A8752D0}"/>
              </a:ext>
            </a:extLst>
          </p:cNvPr>
          <p:cNvPicPr>
            <a:picLocks noChangeAspect="1"/>
          </p:cNvPicPr>
          <p:nvPr/>
        </p:nvPicPr>
        <p:blipFill>
          <a:blip r:embed="rId2"/>
          <a:stretch>
            <a:fillRect/>
          </a:stretch>
        </p:blipFill>
        <p:spPr>
          <a:xfrm>
            <a:off x="677476" y="488835"/>
            <a:ext cx="6931923" cy="5880330"/>
          </a:xfrm>
          <a:prstGeom prst="rect">
            <a:avLst/>
          </a:prstGeom>
        </p:spPr>
      </p:pic>
      <p:sp>
        <p:nvSpPr>
          <p:cNvPr id="3" name="TextBox 2">
            <a:extLst>
              <a:ext uri="{FF2B5EF4-FFF2-40B4-BE49-F238E27FC236}">
                <a16:creationId xmlns:a16="http://schemas.microsoft.com/office/drawing/2014/main" id="{196A3FE4-DDF2-44CE-A51A-5C3615C1FAC0}"/>
              </a:ext>
            </a:extLst>
          </p:cNvPr>
          <p:cNvSpPr txBox="1"/>
          <p:nvPr/>
        </p:nvSpPr>
        <p:spPr>
          <a:xfrm>
            <a:off x="8348870" y="723569"/>
            <a:ext cx="3116911" cy="3416320"/>
          </a:xfrm>
          <a:prstGeom prst="rect">
            <a:avLst/>
          </a:prstGeom>
          <a:noFill/>
        </p:spPr>
        <p:txBody>
          <a:bodyPr wrap="square" rtlCol="0">
            <a:spAutoFit/>
          </a:bodyPr>
          <a:lstStyle/>
          <a:p>
            <a:r>
              <a:rPr lang="en-US" dirty="0"/>
              <a:t>Tape and box of German WWII recording of the third act of “</a:t>
            </a:r>
            <a:r>
              <a:rPr lang="en-US" dirty="0" err="1"/>
              <a:t>Gotterdamerung</a:t>
            </a:r>
            <a:r>
              <a:rPr lang="en-US" dirty="0"/>
              <a:t>” by the Berlin </a:t>
            </a:r>
            <a:r>
              <a:rPr lang="en-US" dirty="0" err="1"/>
              <a:t>Staatskapell</a:t>
            </a:r>
            <a:r>
              <a:rPr lang="en-US" dirty="0"/>
              <a:t> conducted by Robert </a:t>
            </a:r>
            <a:r>
              <a:rPr lang="en-US" dirty="0" err="1"/>
              <a:t>Heger</a:t>
            </a:r>
            <a:r>
              <a:rPr lang="en-US" dirty="0"/>
              <a:t> in November 1944.  This tape had been edited for broadcast in April 1945, one month before the Soviets were to take over the </a:t>
            </a:r>
            <a:r>
              <a:rPr lang="en-US" dirty="0" err="1"/>
              <a:t>HdR</a:t>
            </a:r>
            <a:r>
              <a:rPr lang="en-US" dirty="0"/>
              <a:t>.</a:t>
            </a:r>
          </a:p>
        </p:txBody>
      </p:sp>
    </p:spTree>
    <p:extLst>
      <p:ext uri="{BB962C8B-B14F-4D97-AF65-F5344CB8AC3E}">
        <p14:creationId xmlns:p14="http://schemas.microsoft.com/office/powerpoint/2010/main" val="889719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E21BA3-8EBA-4024-8532-5A8C4F2150EB}"/>
              </a:ext>
            </a:extLst>
          </p:cNvPr>
          <p:cNvPicPr>
            <a:picLocks noChangeAspect="1"/>
          </p:cNvPicPr>
          <p:nvPr/>
        </p:nvPicPr>
        <p:blipFill>
          <a:blip r:embed="rId2"/>
          <a:stretch>
            <a:fillRect/>
          </a:stretch>
        </p:blipFill>
        <p:spPr>
          <a:xfrm>
            <a:off x="4420924" y="532571"/>
            <a:ext cx="7028953" cy="5657106"/>
          </a:xfrm>
          <a:prstGeom prst="rect">
            <a:avLst/>
          </a:prstGeom>
        </p:spPr>
      </p:pic>
      <p:sp>
        <p:nvSpPr>
          <p:cNvPr id="4" name="TextBox 3">
            <a:extLst>
              <a:ext uri="{FF2B5EF4-FFF2-40B4-BE49-F238E27FC236}">
                <a16:creationId xmlns:a16="http://schemas.microsoft.com/office/drawing/2014/main" id="{1820E438-4387-465B-BFAF-28F096F1A35F}"/>
              </a:ext>
            </a:extLst>
          </p:cNvPr>
          <p:cNvSpPr txBox="1"/>
          <p:nvPr/>
        </p:nvSpPr>
        <p:spPr>
          <a:xfrm>
            <a:off x="882595" y="763325"/>
            <a:ext cx="2949934" cy="2031325"/>
          </a:xfrm>
          <a:prstGeom prst="rect">
            <a:avLst/>
          </a:prstGeom>
          <a:noFill/>
        </p:spPr>
        <p:txBody>
          <a:bodyPr wrap="square" rtlCol="0">
            <a:spAutoFit/>
          </a:bodyPr>
          <a:lstStyle/>
          <a:p>
            <a:r>
              <a:rPr lang="en-US" dirty="0"/>
              <a:t>A par of “liberated” </a:t>
            </a:r>
            <a:r>
              <a:rPr lang="en-US" dirty="0" err="1"/>
              <a:t>Magnetophons</a:t>
            </a:r>
            <a:r>
              <a:rPr lang="en-US" dirty="0"/>
              <a:t>, model K 4.  Jack Mullins, who helped to bring the German tape recording technology to the US, is to the left.</a:t>
            </a:r>
          </a:p>
        </p:txBody>
      </p:sp>
    </p:spTree>
    <p:extLst>
      <p:ext uri="{BB962C8B-B14F-4D97-AF65-F5344CB8AC3E}">
        <p14:creationId xmlns:p14="http://schemas.microsoft.com/office/powerpoint/2010/main" val="1205020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00AC03-B072-490E-B616-AC6911DE387A}"/>
              </a:ext>
            </a:extLst>
          </p:cNvPr>
          <p:cNvSpPr txBox="1"/>
          <p:nvPr/>
        </p:nvSpPr>
        <p:spPr>
          <a:xfrm>
            <a:off x="542014" y="3546281"/>
            <a:ext cx="11107971" cy="461665"/>
          </a:xfrm>
          <a:prstGeom prst="rect">
            <a:avLst/>
          </a:prstGeom>
          <a:noFill/>
        </p:spPr>
        <p:txBody>
          <a:bodyPr wrap="square" rtlCol="0">
            <a:spAutoFit/>
          </a:bodyPr>
          <a:lstStyle/>
          <a:p>
            <a:r>
              <a:rPr lang="en-US" sz="2400" dirty="0"/>
              <a:t>In short, everything we listen to today owes a debt to the </a:t>
            </a:r>
            <a:r>
              <a:rPr lang="en-US" sz="2400" dirty="0" err="1"/>
              <a:t>Magnetophon</a:t>
            </a:r>
            <a:r>
              <a:rPr lang="en-US" sz="2400" dirty="0"/>
              <a:t>.</a:t>
            </a:r>
          </a:p>
        </p:txBody>
      </p:sp>
    </p:spTree>
    <p:extLst>
      <p:ext uri="{BB962C8B-B14F-4D97-AF65-F5344CB8AC3E}">
        <p14:creationId xmlns:p14="http://schemas.microsoft.com/office/powerpoint/2010/main" val="2095239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Excerpt of 1944 stereo tape recording with Bruckner Berliner Staatsoper and Karajan (8th Symphony)">
            <a:hlinkClick r:id="" action="ppaction://media"/>
            <a:extLst>
              <a:ext uri="{FF2B5EF4-FFF2-40B4-BE49-F238E27FC236}">
                <a16:creationId xmlns:a16="http://schemas.microsoft.com/office/drawing/2014/main" id="{6AF16568-C8AE-4D01-AD53-599BD3C9E1E1}"/>
              </a:ext>
            </a:extLst>
          </p:cNvPr>
          <p:cNvPicPr>
            <a:picLocks noRot="1" noChangeAspect="1"/>
          </p:cNvPicPr>
          <p:nvPr>
            <a:videoFile r:link="rId1"/>
          </p:nvPr>
        </p:nvPicPr>
        <p:blipFill>
          <a:blip r:embed="rId3"/>
          <a:stretch>
            <a:fillRect/>
          </a:stretch>
        </p:blipFill>
        <p:spPr>
          <a:xfrm>
            <a:off x="3034748" y="751398"/>
            <a:ext cx="6122504" cy="4591879"/>
          </a:xfrm>
          <a:prstGeom prst="rect">
            <a:avLst/>
          </a:prstGeom>
        </p:spPr>
      </p:pic>
      <p:sp>
        <p:nvSpPr>
          <p:cNvPr id="5" name="TextBox 4">
            <a:extLst>
              <a:ext uri="{FF2B5EF4-FFF2-40B4-BE49-F238E27FC236}">
                <a16:creationId xmlns:a16="http://schemas.microsoft.com/office/drawing/2014/main" id="{D7796915-F962-45CF-8149-84357B6F0DA8}"/>
              </a:ext>
            </a:extLst>
          </p:cNvPr>
          <p:cNvSpPr txBox="1"/>
          <p:nvPr/>
        </p:nvSpPr>
        <p:spPr>
          <a:xfrm>
            <a:off x="1168842" y="5573865"/>
            <a:ext cx="9772153" cy="646331"/>
          </a:xfrm>
          <a:prstGeom prst="rect">
            <a:avLst/>
          </a:prstGeom>
          <a:noFill/>
        </p:spPr>
        <p:txBody>
          <a:bodyPr wrap="square" rtlCol="0">
            <a:spAutoFit/>
          </a:bodyPr>
          <a:lstStyle/>
          <a:p>
            <a:r>
              <a:rPr lang="en-US" dirty="0"/>
              <a:t>Excerpt of 1944 stereo tape recording with Bruckner Berliner </a:t>
            </a:r>
            <a:r>
              <a:rPr lang="en-US" dirty="0" err="1"/>
              <a:t>Staatsoper</a:t>
            </a:r>
            <a:r>
              <a:rPr lang="en-US" dirty="0"/>
              <a:t> and Herbert von Karajan (8th Symphony)</a:t>
            </a:r>
          </a:p>
        </p:txBody>
      </p:sp>
    </p:spTree>
    <p:extLst>
      <p:ext uri="{BB962C8B-B14F-4D97-AF65-F5344CB8AC3E}">
        <p14:creationId xmlns:p14="http://schemas.microsoft.com/office/powerpoint/2010/main" val="421097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Beethoven (1944, Stereo): Allegro from Concerto for piano and orchestra No.5 - Gieseking/RO Berlin">
            <a:hlinkClick r:id="" action="ppaction://media"/>
            <a:extLst>
              <a:ext uri="{FF2B5EF4-FFF2-40B4-BE49-F238E27FC236}">
                <a16:creationId xmlns:a16="http://schemas.microsoft.com/office/drawing/2014/main" id="{D9A84951-E748-4710-8774-9FB49837C811}"/>
              </a:ext>
            </a:extLst>
          </p:cNvPr>
          <p:cNvPicPr>
            <a:picLocks noRot="1" noChangeAspect="1"/>
          </p:cNvPicPr>
          <p:nvPr>
            <a:videoFile r:link="rId1"/>
          </p:nvPr>
        </p:nvPicPr>
        <p:blipFill>
          <a:blip r:embed="rId3"/>
          <a:stretch>
            <a:fillRect/>
          </a:stretch>
        </p:blipFill>
        <p:spPr>
          <a:xfrm>
            <a:off x="1614772" y="588452"/>
            <a:ext cx="8962455" cy="5063787"/>
          </a:xfrm>
          <a:prstGeom prst="rect">
            <a:avLst/>
          </a:prstGeom>
        </p:spPr>
      </p:pic>
      <p:sp>
        <p:nvSpPr>
          <p:cNvPr id="3" name="TextBox 2">
            <a:extLst>
              <a:ext uri="{FF2B5EF4-FFF2-40B4-BE49-F238E27FC236}">
                <a16:creationId xmlns:a16="http://schemas.microsoft.com/office/drawing/2014/main" id="{5F0D7EE9-F542-47E0-89D4-A93AA22413A7}"/>
              </a:ext>
            </a:extLst>
          </p:cNvPr>
          <p:cNvSpPr txBox="1"/>
          <p:nvPr/>
        </p:nvSpPr>
        <p:spPr>
          <a:xfrm>
            <a:off x="1717482" y="5971430"/>
            <a:ext cx="8746435" cy="369332"/>
          </a:xfrm>
          <a:prstGeom prst="rect">
            <a:avLst/>
          </a:prstGeom>
          <a:noFill/>
        </p:spPr>
        <p:txBody>
          <a:bodyPr wrap="square" rtlCol="0">
            <a:spAutoFit/>
          </a:bodyPr>
          <a:lstStyle/>
          <a:p>
            <a:r>
              <a:rPr lang="en-US" dirty="0"/>
              <a:t>Note: bombing sounds around 2’30”+ and anti-aircraft sounds around 5’44”+</a:t>
            </a:r>
          </a:p>
        </p:txBody>
      </p:sp>
    </p:spTree>
    <p:extLst>
      <p:ext uri="{BB962C8B-B14F-4D97-AF65-F5344CB8AC3E}">
        <p14:creationId xmlns:p14="http://schemas.microsoft.com/office/powerpoint/2010/main" val="202114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AB85BA-8268-4672-A8A1-4A8DD4C155F6}"/>
              </a:ext>
            </a:extLst>
          </p:cNvPr>
          <p:cNvSpPr txBox="1"/>
          <p:nvPr/>
        </p:nvSpPr>
        <p:spPr>
          <a:xfrm>
            <a:off x="1694953" y="469126"/>
            <a:ext cx="8802094" cy="584775"/>
          </a:xfrm>
          <a:prstGeom prst="rect">
            <a:avLst/>
          </a:prstGeom>
          <a:noFill/>
        </p:spPr>
        <p:txBody>
          <a:bodyPr wrap="square" rtlCol="0">
            <a:spAutoFit/>
          </a:bodyPr>
          <a:lstStyle/>
          <a:p>
            <a:pPr algn="ctr"/>
            <a:r>
              <a:rPr lang="en-US" sz="3200" dirty="0">
                <a:latin typeface="Copperplate Gothic Bold" panose="020E0705020206020404" pitchFamily="34" charset="0"/>
              </a:rPr>
              <a:t>References</a:t>
            </a:r>
          </a:p>
        </p:txBody>
      </p:sp>
      <p:sp>
        <p:nvSpPr>
          <p:cNvPr id="4" name="TextBox 3">
            <a:extLst>
              <a:ext uri="{FF2B5EF4-FFF2-40B4-BE49-F238E27FC236}">
                <a16:creationId xmlns:a16="http://schemas.microsoft.com/office/drawing/2014/main" id="{9A6F313E-E1F3-4EB6-AB23-955FAB7F7A9C}"/>
              </a:ext>
            </a:extLst>
          </p:cNvPr>
          <p:cNvSpPr txBox="1"/>
          <p:nvPr/>
        </p:nvSpPr>
        <p:spPr>
          <a:xfrm>
            <a:off x="605624" y="1053901"/>
            <a:ext cx="10980752" cy="4524315"/>
          </a:xfrm>
          <a:prstGeom prst="rect">
            <a:avLst/>
          </a:prstGeom>
          <a:noFill/>
        </p:spPr>
        <p:txBody>
          <a:bodyPr wrap="square" rtlCol="0">
            <a:spAutoFit/>
          </a:bodyPr>
          <a:lstStyle/>
          <a:p>
            <a:r>
              <a:rPr lang="en-US" dirty="0">
                <a:latin typeface="Copperplate Gothic Light" panose="020E0507020206020404" pitchFamily="34" charset="0"/>
                <a:hlinkClick r:id="rId2"/>
              </a:rPr>
              <a:t>1) https://en.wikipedia.org/wiki/Stereophonic_sound</a:t>
            </a:r>
            <a:endParaRPr lang="en-US" dirty="0">
              <a:latin typeface="Copperplate Gothic Light" panose="020E0507020206020404" pitchFamily="34" charset="0"/>
            </a:endParaRPr>
          </a:p>
          <a:p>
            <a:endParaRPr lang="en-US" dirty="0">
              <a:latin typeface="Copperplate Gothic Light" panose="020E0507020206020404" pitchFamily="34" charset="0"/>
            </a:endParaRPr>
          </a:p>
          <a:p>
            <a:r>
              <a:rPr lang="en-US" dirty="0">
                <a:latin typeface="Copperplate Gothic Light" panose="020E0507020206020404" pitchFamily="34" charset="0"/>
              </a:rPr>
              <a:t>2) Museum of Magnetic Recording</a:t>
            </a:r>
          </a:p>
          <a:p>
            <a:endParaRPr lang="en-US" dirty="0">
              <a:latin typeface="Copperplate Gothic Light" panose="020E0507020206020404" pitchFamily="34" charset="0"/>
            </a:endParaRPr>
          </a:p>
          <a:p>
            <a:r>
              <a:rPr lang="en-US" dirty="0">
                <a:latin typeface="Copperplate Gothic Light" panose="020E0507020206020404" pitchFamily="34" charset="0"/>
              </a:rPr>
              <a:t>3) Mountain, Toby, “The Birth of Stereo Recording” </a:t>
            </a:r>
          </a:p>
          <a:p>
            <a:endParaRPr lang="en-US" dirty="0">
              <a:latin typeface="Copperplate Gothic Light" panose="020E0507020206020404" pitchFamily="34" charset="0"/>
            </a:endParaRPr>
          </a:p>
          <a:p>
            <a:r>
              <a:rPr lang="en-US" dirty="0">
                <a:latin typeface="Copperplate Gothic Light" panose="020E0507020206020404" pitchFamily="34" charset="0"/>
              </a:rPr>
              <a:t>4) </a:t>
            </a:r>
            <a:r>
              <a:rPr lang="en-US" dirty="0">
                <a:latin typeface="Copperplate Gothic Light" panose="020E0507020206020404" pitchFamily="34" charset="0"/>
                <a:hlinkClick r:id="rId3"/>
              </a:rPr>
              <a:t>https://www.theregister.com/Print/2013/09/09/history_of_magnetic_tape_part_one/</a:t>
            </a:r>
            <a:endParaRPr lang="en-US" dirty="0">
              <a:latin typeface="Copperplate Gothic Light" panose="020E0507020206020404" pitchFamily="34" charset="0"/>
            </a:endParaRPr>
          </a:p>
          <a:p>
            <a:endParaRPr lang="en-US" dirty="0">
              <a:latin typeface="Copperplate Gothic Light" panose="020E0507020206020404" pitchFamily="34" charset="0"/>
            </a:endParaRPr>
          </a:p>
          <a:p>
            <a:r>
              <a:rPr lang="en-US" dirty="0">
                <a:latin typeface="Copperplate Gothic Light" panose="020E0507020206020404" pitchFamily="34" charset="0"/>
              </a:rPr>
              <a:t>5) A History of audio engineering and magnetic recording before 1943, The AES 94</a:t>
            </a:r>
            <a:r>
              <a:rPr lang="en-US" baseline="30000" dirty="0">
                <a:latin typeface="Copperplate Gothic Light" panose="020E0507020206020404" pitchFamily="34" charset="0"/>
              </a:rPr>
              <a:t>th</a:t>
            </a:r>
            <a:r>
              <a:rPr lang="en-US" dirty="0">
                <a:latin typeface="Copperplate Gothic Light" panose="020E0507020206020404" pitchFamily="34" charset="0"/>
              </a:rPr>
              <a:t> convention report, Audio Engineering Society 1993, </a:t>
            </a:r>
          </a:p>
          <a:p>
            <a:endParaRPr lang="en-US" dirty="0">
              <a:latin typeface="Copperplate Gothic Light" panose="020E0507020206020404" pitchFamily="34" charset="0"/>
            </a:endParaRPr>
          </a:p>
          <a:p>
            <a:endParaRPr lang="en-US" dirty="0">
              <a:latin typeface="Copperplate Gothic Light" panose="020E0507020206020404" pitchFamily="34" charset="0"/>
            </a:endParaRPr>
          </a:p>
          <a:p>
            <a:endParaRPr lang="en-US" dirty="0">
              <a:latin typeface="Copperplate Gothic Light" panose="020E0507020206020404" pitchFamily="34" charset="0"/>
            </a:endParaRPr>
          </a:p>
          <a:p>
            <a:endParaRPr lang="en-US" dirty="0">
              <a:latin typeface="Copperplate Gothic Light" panose="020E0507020206020404" pitchFamily="34" charset="0"/>
            </a:endParaRPr>
          </a:p>
        </p:txBody>
      </p:sp>
    </p:spTree>
    <p:extLst>
      <p:ext uri="{BB962C8B-B14F-4D97-AF65-F5344CB8AC3E}">
        <p14:creationId xmlns:p14="http://schemas.microsoft.com/office/powerpoint/2010/main" val="390892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42BE0F-EAF1-4FEE-9EC7-F60B21BDBEF3}"/>
              </a:ext>
            </a:extLst>
          </p:cNvPr>
          <p:cNvPicPr>
            <a:picLocks noChangeAspect="1"/>
          </p:cNvPicPr>
          <p:nvPr/>
        </p:nvPicPr>
        <p:blipFill>
          <a:blip r:embed="rId2"/>
          <a:stretch>
            <a:fillRect/>
          </a:stretch>
        </p:blipFill>
        <p:spPr>
          <a:xfrm>
            <a:off x="2535483" y="447658"/>
            <a:ext cx="9156567" cy="5962683"/>
          </a:xfrm>
          <a:prstGeom prst="rect">
            <a:avLst/>
          </a:prstGeom>
        </p:spPr>
      </p:pic>
      <p:sp>
        <p:nvSpPr>
          <p:cNvPr id="5" name="TextBox 4">
            <a:extLst>
              <a:ext uri="{FF2B5EF4-FFF2-40B4-BE49-F238E27FC236}">
                <a16:creationId xmlns:a16="http://schemas.microsoft.com/office/drawing/2014/main" id="{8C123A7B-BB84-4FB2-B6AA-AEE198287989}"/>
              </a:ext>
            </a:extLst>
          </p:cNvPr>
          <p:cNvSpPr txBox="1"/>
          <p:nvPr/>
        </p:nvSpPr>
        <p:spPr>
          <a:xfrm>
            <a:off x="657993" y="4611757"/>
            <a:ext cx="1877490" cy="1200329"/>
          </a:xfrm>
          <a:prstGeom prst="rect">
            <a:avLst/>
          </a:prstGeom>
          <a:noFill/>
        </p:spPr>
        <p:txBody>
          <a:bodyPr wrap="square" rtlCol="0">
            <a:spAutoFit/>
          </a:bodyPr>
          <a:lstStyle/>
          <a:p>
            <a:r>
              <a:rPr lang="en-US" dirty="0"/>
              <a:t>Wilhelm Furtwangler, maestro extraordinaire!</a:t>
            </a:r>
          </a:p>
        </p:txBody>
      </p:sp>
    </p:spTree>
    <p:extLst>
      <p:ext uri="{BB962C8B-B14F-4D97-AF65-F5344CB8AC3E}">
        <p14:creationId xmlns:p14="http://schemas.microsoft.com/office/powerpoint/2010/main" val="1171891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449818-E712-44D3-8DBB-3B06452C8205}"/>
              </a:ext>
            </a:extLst>
          </p:cNvPr>
          <p:cNvSpPr txBox="1"/>
          <p:nvPr/>
        </p:nvSpPr>
        <p:spPr>
          <a:xfrm>
            <a:off x="650019" y="616227"/>
            <a:ext cx="5445981" cy="4801314"/>
          </a:xfrm>
          <a:prstGeom prst="rect">
            <a:avLst/>
          </a:prstGeom>
          <a:noFill/>
        </p:spPr>
        <p:txBody>
          <a:bodyPr wrap="square" rtlCol="0">
            <a:spAutoFit/>
          </a:bodyPr>
          <a:lstStyle/>
          <a:p>
            <a:r>
              <a:rPr lang="en-US" b="1" dirty="0"/>
              <a:t>What is stereophonic sound?</a:t>
            </a:r>
          </a:p>
          <a:p>
            <a:endParaRPr lang="en-US" dirty="0"/>
          </a:p>
          <a:p>
            <a:r>
              <a:rPr lang="en-US" dirty="0"/>
              <a:t>“a method of sound reproduction that creates an illusion of multi-directional audible perspective.”</a:t>
            </a:r>
          </a:p>
          <a:p>
            <a:endParaRPr lang="en-US" dirty="0"/>
          </a:p>
          <a:p>
            <a:r>
              <a:rPr lang="en-US" dirty="0"/>
              <a:t>1) "true" or "natural" stereo in which a live sound is captured, with any natural reverberation or ambience present, by an array of </a:t>
            </a:r>
            <a:r>
              <a:rPr lang="en-US" dirty="0">
                <a:hlinkClick r:id="rId2" tooltip="Microphone"/>
              </a:rPr>
              <a:t>microphones</a:t>
            </a:r>
            <a:r>
              <a:rPr lang="en-US" dirty="0"/>
              <a:t>. The signal is then reproduced over multiple loudspeakers to recreate, as closely as possible, the live sound. </a:t>
            </a:r>
          </a:p>
          <a:p>
            <a:endParaRPr lang="en-US" dirty="0"/>
          </a:p>
          <a:p>
            <a:r>
              <a:rPr lang="en-US" dirty="0"/>
              <a:t>2) </a:t>
            </a:r>
            <a:r>
              <a:rPr lang="en-US" b="1" dirty="0"/>
              <a:t>true stereo</a:t>
            </a:r>
            <a:r>
              <a:rPr lang="en-US" dirty="0"/>
              <a:t> means sound recording and sound reproduction that uses </a:t>
            </a:r>
            <a:r>
              <a:rPr lang="en-US" dirty="0">
                <a:hlinkClick r:id="rId3" tooltip="Stereographic projection"/>
              </a:rPr>
              <a:t>stereographic projection</a:t>
            </a:r>
            <a:r>
              <a:rPr lang="en-US" dirty="0"/>
              <a:t> to encode the relative positions of objects and events recorded. </a:t>
            </a:r>
          </a:p>
        </p:txBody>
      </p:sp>
      <p:pic>
        <p:nvPicPr>
          <p:cNvPr id="4" name="Picture 3">
            <a:extLst>
              <a:ext uri="{FF2B5EF4-FFF2-40B4-BE49-F238E27FC236}">
                <a16:creationId xmlns:a16="http://schemas.microsoft.com/office/drawing/2014/main" id="{472B96A8-3FFB-43FB-8D88-7691B625F9A8}"/>
              </a:ext>
            </a:extLst>
          </p:cNvPr>
          <p:cNvPicPr>
            <a:picLocks noChangeAspect="1"/>
          </p:cNvPicPr>
          <p:nvPr/>
        </p:nvPicPr>
        <p:blipFill>
          <a:blip r:embed="rId4"/>
          <a:stretch>
            <a:fillRect/>
          </a:stretch>
        </p:blipFill>
        <p:spPr>
          <a:xfrm>
            <a:off x="6505735" y="554587"/>
            <a:ext cx="5126361" cy="5544064"/>
          </a:xfrm>
          <a:prstGeom prst="rect">
            <a:avLst/>
          </a:prstGeom>
        </p:spPr>
      </p:pic>
    </p:spTree>
    <p:extLst>
      <p:ext uri="{BB962C8B-B14F-4D97-AF65-F5344CB8AC3E}">
        <p14:creationId xmlns:p14="http://schemas.microsoft.com/office/powerpoint/2010/main" val="3898345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0421B6A-2072-47E6-9719-280DBE675954}"/>
              </a:ext>
            </a:extLst>
          </p:cNvPr>
          <p:cNvSpPr txBox="1"/>
          <p:nvPr/>
        </p:nvSpPr>
        <p:spPr>
          <a:xfrm>
            <a:off x="8054506" y="474345"/>
            <a:ext cx="3514477" cy="5909310"/>
          </a:xfrm>
          <a:prstGeom prst="rect">
            <a:avLst/>
          </a:prstGeom>
          <a:noFill/>
        </p:spPr>
        <p:txBody>
          <a:bodyPr wrap="square" rtlCol="0">
            <a:spAutoFit/>
          </a:bodyPr>
          <a:lstStyle/>
          <a:p>
            <a:r>
              <a:rPr lang="en-US" dirty="0"/>
              <a:t>German </a:t>
            </a:r>
            <a:r>
              <a:rPr lang="en-US" dirty="0" err="1"/>
              <a:t>Magnetophon</a:t>
            </a:r>
            <a:r>
              <a:rPr lang="en-US" dirty="0"/>
              <a:t> Model K 4 R-player, (photo courtesy of the Museum of Magnetic recording)</a:t>
            </a:r>
          </a:p>
          <a:p>
            <a:endParaRPr lang="en-US" dirty="0"/>
          </a:p>
          <a:p>
            <a:r>
              <a:rPr lang="en-US" dirty="0"/>
              <a:t>A similar model was used by Helmut Kruger at the </a:t>
            </a:r>
            <a:r>
              <a:rPr lang="en-US" dirty="0" err="1"/>
              <a:t>Reichs</a:t>
            </a:r>
            <a:r>
              <a:rPr lang="en-US" dirty="0"/>
              <a:t>-Rundfunk-Gesellschaft, RRG (German Broadcasting Corporation) facilities at the Haus des </a:t>
            </a:r>
            <a:r>
              <a:rPr lang="en-US" dirty="0" err="1"/>
              <a:t>Rundfunks</a:t>
            </a:r>
            <a:r>
              <a:rPr lang="en-US" dirty="0"/>
              <a:t> (</a:t>
            </a:r>
            <a:r>
              <a:rPr lang="en-US" dirty="0" err="1"/>
              <a:t>HdR</a:t>
            </a:r>
            <a:r>
              <a:rPr lang="en-US" dirty="0"/>
              <a:t>) where many of the wartime recordings were made.  When recording in stereo, three Neumann condenser mics were arrayed across the front of the orchestra above the conductor.  This same pattern was used by both Mercury and RCA in their early stereo recordings</a:t>
            </a:r>
          </a:p>
        </p:txBody>
      </p:sp>
      <p:pic>
        <p:nvPicPr>
          <p:cNvPr id="10" name="Picture 9">
            <a:extLst>
              <a:ext uri="{FF2B5EF4-FFF2-40B4-BE49-F238E27FC236}">
                <a16:creationId xmlns:a16="http://schemas.microsoft.com/office/drawing/2014/main" id="{2832384B-1083-4494-95F7-968EEA3D5E77}"/>
              </a:ext>
            </a:extLst>
          </p:cNvPr>
          <p:cNvPicPr>
            <a:picLocks noChangeAspect="1"/>
          </p:cNvPicPr>
          <p:nvPr/>
        </p:nvPicPr>
        <p:blipFill>
          <a:blip r:embed="rId2"/>
          <a:stretch>
            <a:fillRect/>
          </a:stretch>
        </p:blipFill>
        <p:spPr>
          <a:xfrm>
            <a:off x="623017" y="916387"/>
            <a:ext cx="7260536" cy="4840357"/>
          </a:xfrm>
          <a:prstGeom prst="rect">
            <a:avLst/>
          </a:prstGeom>
        </p:spPr>
      </p:pic>
    </p:spTree>
    <p:extLst>
      <p:ext uri="{BB962C8B-B14F-4D97-AF65-F5344CB8AC3E}">
        <p14:creationId xmlns:p14="http://schemas.microsoft.com/office/powerpoint/2010/main" val="276258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7AB4C3-0026-48FA-9454-AFCE82358DD5}"/>
              </a:ext>
            </a:extLst>
          </p:cNvPr>
          <p:cNvPicPr>
            <a:picLocks noChangeAspect="1"/>
          </p:cNvPicPr>
          <p:nvPr/>
        </p:nvPicPr>
        <p:blipFill>
          <a:blip r:embed="rId2"/>
          <a:stretch>
            <a:fillRect/>
          </a:stretch>
        </p:blipFill>
        <p:spPr>
          <a:xfrm>
            <a:off x="517998" y="536143"/>
            <a:ext cx="8357143" cy="5785714"/>
          </a:xfrm>
          <a:prstGeom prst="rect">
            <a:avLst/>
          </a:prstGeom>
        </p:spPr>
      </p:pic>
      <p:sp>
        <p:nvSpPr>
          <p:cNvPr id="4" name="TextBox 3">
            <a:extLst>
              <a:ext uri="{FF2B5EF4-FFF2-40B4-BE49-F238E27FC236}">
                <a16:creationId xmlns:a16="http://schemas.microsoft.com/office/drawing/2014/main" id="{480911AA-026C-413A-99C0-BFC895E9E1BD}"/>
              </a:ext>
            </a:extLst>
          </p:cNvPr>
          <p:cNvSpPr txBox="1"/>
          <p:nvPr/>
        </p:nvSpPr>
        <p:spPr>
          <a:xfrm>
            <a:off x="9016779" y="1582340"/>
            <a:ext cx="2657223" cy="3693319"/>
          </a:xfrm>
          <a:prstGeom prst="rect">
            <a:avLst/>
          </a:prstGeom>
          <a:noFill/>
        </p:spPr>
        <p:txBody>
          <a:bodyPr wrap="square" rtlCol="0">
            <a:spAutoFit/>
          </a:bodyPr>
          <a:lstStyle/>
          <a:p>
            <a:r>
              <a:rPr lang="en-US" dirty="0"/>
              <a:t>AEG K7 RRG modified stereo recorder.  The use of synchronous motors helped to make outstanding stereo and mono recordings of primarily classical material.  It is estimated that 250-300 tape recordings were made in stereo by the RRG during the war years.</a:t>
            </a:r>
          </a:p>
        </p:txBody>
      </p:sp>
    </p:spTree>
    <p:extLst>
      <p:ext uri="{BB962C8B-B14F-4D97-AF65-F5344CB8AC3E}">
        <p14:creationId xmlns:p14="http://schemas.microsoft.com/office/powerpoint/2010/main" val="202129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FE9F9D-AE6B-4BC6-AE34-DC402B804BD1}"/>
              </a:ext>
            </a:extLst>
          </p:cNvPr>
          <p:cNvPicPr>
            <a:picLocks noChangeAspect="1"/>
          </p:cNvPicPr>
          <p:nvPr/>
        </p:nvPicPr>
        <p:blipFill>
          <a:blip r:embed="rId2"/>
          <a:stretch>
            <a:fillRect/>
          </a:stretch>
        </p:blipFill>
        <p:spPr>
          <a:xfrm>
            <a:off x="4296436" y="862799"/>
            <a:ext cx="7380667" cy="5132402"/>
          </a:xfrm>
          <a:prstGeom prst="rect">
            <a:avLst/>
          </a:prstGeom>
        </p:spPr>
      </p:pic>
      <p:sp>
        <p:nvSpPr>
          <p:cNvPr id="3" name="TextBox 2">
            <a:extLst>
              <a:ext uri="{FF2B5EF4-FFF2-40B4-BE49-F238E27FC236}">
                <a16:creationId xmlns:a16="http://schemas.microsoft.com/office/drawing/2014/main" id="{AD3C45F0-4DA6-4A7A-9F85-B7CFBBF7EC85}"/>
              </a:ext>
            </a:extLst>
          </p:cNvPr>
          <p:cNvSpPr txBox="1"/>
          <p:nvPr/>
        </p:nvSpPr>
        <p:spPr>
          <a:xfrm>
            <a:off x="914400" y="862799"/>
            <a:ext cx="2894275" cy="1754326"/>
          </a:xfrm>
          <a:prstGeom prst="rect">
            <a:avLst/>
          </a:prstGeom>
          <a:noFill/>
        </p:spPr>
        <p:txBody>
          <a:bodyPr wrap="square" rtlCol="0">
            <a:spAutoFit/>
          </a:bodyPr>
          <a:lstStyle/>
          <a:p>
            <a:r>
              <a:rPr lang="en-US" dirty="0"/>
              <a:t>Eduard Schuller’s ring head: the combination of head gap size and tape speed determines the high frequency recording capability.</a:t>
            </a:r>
          </a:p>
        </p:txBody>
      </p:sp>
      <p:pic>
        <p:nvPicPr>
          <p:cNvPr id="4" name="Picture 3">
            <a:extLst>
              <a:ext uri="{FF2B5EF4-FFF2-40B4-BE49-F238E27FC236}">
                <a16:creationId xmlns:a16="http://schemas.microsoft.com/office/drawing/2014/main" id="{1E3622D2-4AD8-4E62-B0EB-B612D6948F51}"/>
              </a:ext>
            </a:extLst>
          </p:cNvPr>
          <p:cNvPicPr>
            <a:picLocks noChangeAspect="1"/>
          </p:cNvPicPr>
          <p:nvPr/>
        </p:nvPicPr>
        <p:blipFill>
          <a:blip r:embed="rId3"/>
          <a:stretch>
            <a:fillRect/>
          </a:stretch>
        </p:blipFill>
        <p:spPr>
          <a:xfrm>
            <a:off x="914400" y="3120223"/>
            <a:ext cx="2966086" cy="2636521"/>
          </a:xfrm>
          <a:prstGeom prst="rect">
            <a:avLst/>
          </a:prstGeom>
        </p:spPr>
      </p:pic>
    </p:spTree>
    <p:extLst>
      <p:ext uri="{BB962C8B-B14F-4D97-AF65-F5344CB8AC3E}">
        <p14:creationId xmlns:p14="http://schemas.microsoft.com/office/powerpoint/2010/main" val="342321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35D6A9-5874-4220-9650-02B782D44F91}"/>
              </a:ext>
            </a:extLst>
          </p:cNvPr>
          <p:cNvPicPr>
            <a:picLocks noChangeAspect="1"/>
          </p:cNvPicPr>
          <p:nvPr/>
        </p:nvPicPr>
        <p:blipFill>
          <a:blip r:embed="rId2"/>
          <a:stretch>
            <a:fillRect/>
          </a:stretch>
        </p:blipFill>
        <p:spPr>
          <a:xfrm>
            <a:off x="2509770" y="584586"/>
            <a:ext cx="7172460" cy="5180110"/>
          </a:xfrm>
          <a:prstGeom prst="rect">
            <a:avLst/>
          </a:prstGeom>
        </p:spPr>
      </p:pic>
      <p:sp>
        <p:nvSpPr>
          <p:cNvPr id="4" name="TextBox 3">
            <a:extLst>
              <a:ext uri="{FF2B5EF4-FFF2-40B4-BE49-F238E27FC236}">
                <a16:creationId xmlns:a16="http://schemas.microsoft.com/office/drawing/2014/main" id="{A98CE75C-E773-44A0-86C9-40A67CD284E4}"/>
              </a:ext>
            </a:extLst>
          </p:cNvPr>
          <p:cNvSpPr txBox="1"/>
          <p:nvPr/>
        </p:nvSpPr>
        <p:spPr>
          <a:xfrm>
            <a:off x="2509770" y="5939624"/>
            <a:ext cx="7172460" cy="369332"/>
          </a:xfrm>
          <a:prstGeom prst="rect">
            <a:avLst/>
          </a:prstGeom>
          <a:noFill/>
        </p:spPr>
        <p:txBody>
          <a:bodyPr wrap="square" rtlCol="0">
            <a:spAutoFit/>
          </a:bodyPr>
          <a:lstStyle/>
          <a:p>
            <a:pPr algn="ctr"/>
            <a:r>
              <a:rPr lang="en-US" dirty="0"/>
              <a:t>Haus des </a:t>
            </a:r>
            <a:r>
              <a:rPr lang="en-US" dirty="0" err="1"/>
              <a:t>Rundfunks</a:t>
            </a:r>
            <a:r>
              <a:rPr lang="en-US" dirty="0"/>
              <a:t>, Saal 1, circa 1938</a:t>
            </a:r>
          </a:p>
        </p:txBody>
      </p:sp>
    </p:spTree>
    <p:extLst>
      <p:ext uri="{BB962C8B-B14F-4D97-AF65-F5344CB8AC3E}">
        <p14:creationId xmlns:p14="http://schemas.microsoft.com/office/powerpoint/2010/main" val="330944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04FEB8-ADFF-4E5B-AA2F-EF1C17E2549E}"/>
              </a:ext>
            </a:extLst>
          </p:cNvPr>
          <p:cNvSpPr txBox="1"/>
          <p:nvPr/>
        </p:nvSpPr>
        <p:spPr>
          <a:xfrm>
            <a:off x="1329193" y="5621572"/>
            <a:ext cx="9533614" cy="646331"/>
          </a:xfrm>
          <a:prstGeom prst="rect">
            <a:avLst/>
          </a:prstGeom>
          <a:noFill/>
        </p:spPr>
        <p:txBody>
          <a:bodyPr wrap="square" rtlCol="0">
            <a:spAutoFit/>
          </a:bodyPr>
          <a:lstStyle/>
          <a:p>
            <a:r>
              <a:rPr lang="en-US" dirty="0"/>
              <a:t>On April 6</a:t>
            </a:r>
            <a:r>
              <a:rPr lang="en-US" baseline="30000" dirty="0"/>
              <a:t>th</a:t>
            </a:r>
            <a:r>
              <a:rPr lang="en-US" dirty="0"/>
              <a:t>, 1943, the first stereo recording on tape was made of the rondo of the 1</a:t>
            </a:r>
            <a:r>
              <a:rPr lang="en-US" baseline="30000" dirty="0"/>
              <a:t>st</a:t>
            </a:r>
            <a:r>
              <a:rPr lang="en-US" dirty="0"/>
              <a:t> orchestral serenade, op. 11 of Johannes Brahms with the Berlin Radio Orchestra</a:t>
            </a:r>
          </a:p>
        </p:txBody>
      </p:sp>
      <p:pic>
        <p:nvPicPr>
          <p:cNvPr id="3" name="Picture 2">
            <a:extLst>
              <a:ext uri="{FF2B5EF4-FFF2-40B4-BE49-F238E27FC236}">
                <a16:creationId xmlns:a16="http://schemas.microsoft.com/office/drawing/2014/main" id="{7A0D59ED-1286-40B8-9CD9-626632708C0D}"/>
              </a:ext>
            </a:extLst>
          </p:cNvPr>
          <p:cNvPicPr>
            <a:picLocks noChangeAspect="1"/>
          </p:cNvPicPr>
          <p:nvPr/>
        </p:nvPicPr>
        <p:blipFill>
          <a:blip r:embed="rId2"/>
          <a:stretch>
            <a:fillRect/>
          </a:stretch>
        </p:blipFill>
        <p:spPr>
          <a:xfrm>
            <a:off x="1623391" y="504410"/>
            <a:ext cx="8945217" cy="5031685"/>
          </a:xfrm>
          <a:prstGeom prst="rect">
            <a:avLst/>
          </a:prstGeom>
        </p:spPr>
      </p:pic>
    </p:spTree>
    <p:extLst>
      <p:ext uri="{BB962C8B-B14F-4D97-AF65-F5344CB8AC3E}">
        <p14:creationId xmlns:p14="http://schemas.microsoft.com/office/powerpoint/2010/main" val="155667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Bruckner (1944 Stereo): Symphony No.8 (1/3) - Karajan/ Berliner Staatsoper">
            <a:hlinkClick r:id="" action="ppaction://media"/>
            <a:extLst>
              <a:ext uri="{FF2B5EF4-FFF2-40B4-BE49-F238E27FC236}">
                <a16:creationId xmlns:a16="http://schemas.microsoft.com/office/drawing/2014/main" id="{1C492A1D-84AA-4712-BCF0-85A1EE57C61D}"/>
              </a:ext>
            </a:extLst>
          </p:cNvPr>
          <p:cNvPicPr>
            <a:picLocks noRot="1" noChangeAspect="1"/>
          </p:cNvPicPr>
          <p:nvPr>
            <a:videoFile r:link="rId1"/>
          </p:nvPr>
        </p:nvPicPr>
        <p:blipFill>
          <a:blip r:embed="rId3"/>
          <a:stretch>
            <a:fillRect/>
          </a:stretch>
        </p:blipFill>
        <p:spPr>
          <a:xfrm>
            <a:off x="1536361" y="852804"/>
            <a:ext cx="9119277" cy="5152391"/>
          </a:xfrm>
          <a:prstGeom prst="rect">
            <a:avLst/>
          </a:prstGeom>
        </p:spPr>
      </p:pic>
    </p:spTree>
    <p:extLst>
      <p:ext uri="{BB962C8B-B14F-4D97-AF65-F5344CB8AC3E}">
        <p14:creationId xmlns:p14="http://schemas.microsoft.com/office/powerpoint/2010/main" val="165492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{AEE80456-DE14-4587-9556-2E9419361B96}tf78438558_win32</Template>
  <TotalTime>1768</TotalTime>
  <Words>822</Words>
  <Application>Microsoft Office PowerPoint</Application>
  <PresentationFormat>Widescreen</PresentationFormat>
  <Paragraphs>41</Paragraphs>
  <Slides>18</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Century Gothic</vt:lpstr>
      <vt:lpstr>Copperplate Gothic Bold</vt:lpstr>
      <vt:lpstr>Copperplate Gothic Light</vt:lpstr>
      <vt:lpstr>Garamond</vt:lpstr>
      <vt:lpstr>SavonVTI</vt:lpstr>
      <vt:lpstr>The Birth of Stereo Recording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Birth of Stereo Recording</dc:title>
  <dc:creator>randy warren</dc:creator>
  <cp:lastModifiedBy>randy warren</cp:lastModifiedBy>
  <cp:revision>30</cp:revision>
  <dcterms:created xsi:type="dcterms:W3CDTF">2021-03-13T22:40:15Z</dcterms:created>
  <dcterms:modified xsi:type="dcterms:W3CDTF">2021-03-21T05:30:42Z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